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45"/>
  </p:notesMasterIdLst>
  <p:handoutMasterIdLst>
    <p:handoutMasterId r:id="rId46"/>
  </p:handoutMasterIdLst>
  <p:sldIdLst>
    <p:sldId id="533" r:id="rId2"/>
    <p:sldId id="584" r:id="rId3"/>
    <p:sldId id="616" r:id="rId4"/>
    <p:sldId id="609" r:id="rId5"/>
    <p:sldId id="702" r:id="rId6"/>
    <p:sldId id="614" r:id="rId7"/>
    <p:sldId id="641" r:id="rId8"/>
    <p:sldId id="643" r:id="rId9"/>
    <p:sldId id="662" r:id="rId10"/>
    <p:sldId id="656" r:id="rId11"/>
    <p:sldId id="686" r:id="rId12"/>
    <p:sldId id="611" r:id="rId13"/>
    <p:sldId id="644" r:id="rId14"/>
    <p:sldId id="645" r:id="rId15"/>
    <p:sldId id="688" r:id="rId16"/>
    <p:sldId id="689" r:id="rId17"/>
    <p:sldId id="690" r:id="rId18"/>
    <p:sldId id="691" r:id="rId19"/>
    <p:sldId id="692" r:id="rId20"/>
    <p:sldId id="693" r:id="rId21"/>
    <p:sldId id="612" r:id="rId22"/>
    <p:sldId id="664" r:id="rId23"/>
    <p:sldId id="696" r:id="rId24"/>
    <p:sldId id="697" r:id="rId25"/>
    <p:sldId id="698" r:id="rId26"/>
    <p:sldId id="699" r:id="rId27"/>
    <p:sldId id="700" r:id="rId28"/>
    <p:sldId id="701" r:id="rId29"/>
    <p:sldId id="610" r:id="rId30"/>
    <p:sldId id="666" r:id="rId31"/>
    <p:sldId id="668" r:id="rId32"/>
    <p:sldId id="669" r:id="rId33"/>
    <p:sldId id="667" r:id="rId34"/>
    <p:sldId id="694" r:id="rId35"/>
    <p:sldId id="613" r:id="rId36"/>
    <p:sldId id="670" r:id="rId37"/>
    <p:sldId id="695" r:id="rId38"/>
    <p:sldId id="672" r:id="rId39"/>
    <p:sldId id="673" r:id="rId40"/>
    <p:sldId id="703" r:id="rId41"/>
    <p:sldId id="674" r:id="rId42"/>
    <p:sldId id="675" r:id="rId43"/>
    <p:sldId id="640" r:id="rId44"/>
  </p:sldIdLst>
  <p:sldSz cx="9144000" cy="6858000" type="screen4x3"/>
  <p:notesSz cx="6797675" cy="9928225"/>
  <p:custDataLst>
    <p:tags r:id="rId47"/>
  </p:custDataLst>
  <p:defaultTextStyle>
    <a:defPPr>
      <a:defRPr lang="ru-RU"/>
    </a:defPPr>
    <a:lvl1pPr marL="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fed003" initials="d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1AB8"/>
    <a:srgbClr val="EA64E4"/>
    <a:srgbClr val="23D8E1"/>
    <a:srgbClr val="DCE6F1"/>
    <a:srgbClr val="E9EDF4"/>
    <a:srgbClr val="D0D8E8"/>
    <a:srgbClr val="FFFFCC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31" autoAdjust="0"/>
    <p:restoredTop sz="86167" autoAdjust="0"/>
  </p:normalViewPr>
  <p:slideViewPr>
    <p:cSldViewPr>
      <p:cViewPr varScale="1">
        <p:scale>
          <a:sx n="72" d="100"/>
          <a:sy n="72" d="100"/>
        </p:scale>
        <p:origin x="-114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696" y="-66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5" y="7"/>
            <a:ext cx="2946400" cy="49696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1" y="7"/>
            <a:ext cx="2946400" cy="49696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30621CB5-B0A2-4935-8D7D-AD6CBF1BC1F9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5" y="9429676"/>
            <a:ext cx="2946400" cy="496964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1" y="9429676"/>
            <a:ext cx="2946400" cy="496964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506F268D-8534-4AA9-88A1-1272524166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254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8" y="11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0" y="11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D81720B3-E0A3-49D0-BA94-1E5CA06F87FC}" type="datetimeFigureOut">
              <a:rPr lang="ru-RU" smtClean="0"/>
              <a:pPr/>
              <a:t>11.05.2021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38188"/>
            <a:ext cx="4968875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10"/>
            <a:ext cx="5438140" cy="4467701"/>
          </a:xfrm>
          <a:prstGeom prst="rect">
            <a:avLst/>
          </a:prstGeom>
        </p:spPr>
        <p:txBody>
          <a:bodyPr vert="horz" lIns="91559" tIns="45779" rIns="91559" bIns="4577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8" y="9430098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0" y="9430098"/>
            <a:ext cx="2945660" cy="496406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16558732-94F3-4DB1-8EEA-3D4343EAA9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8893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1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4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52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6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9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10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486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558732-94F3-4DB1-8EEA-3D4343EAA930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79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5012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-8930" y="-22812"/>
            <a:ext cx="9161860" cy="1149000"/>
          </a:xfrm>
          <a:prstGeom prst="rect">
            <a:avLst/>
          </a:prstGeom>
          <a:solidFill>
            <a:srgbClr val="F15922"/>
          </a:solidFill>
          <a:ln w="12700">
            <a:miter lim="400000"/>
          </a:ln>
          <a:effectLst>
            <a:outerShdw blurRad="368300" dist="38100" dir="5400000" sx="103000" sy="103000" algn="t" rotWithShape="0">
              <a:prstClr val="black">
                <a:alpha val="17000"/>
              </a:prstClr>
            </a:outerShdw>
          </a:effectLst>
        </p:spPr>
        <p:txBody>
          <a:bodyPr lIns="0" tIns="0" rIns="0" bIns="0" anchor="ctr"/>
          <a:lstStyle/>
          <a:p>
            <a:pPr algn="ctr" defTabSz="410707" fontAlgn="auto">
              <a:spcBef>
                <a:spcPts val="0"/>
              </a:spcBef>
              <a:spcAft>
                <a:spcPts val="0"/>
              </a:spcAft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300" kern="0" dirty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xfrm>
            <a:off x="8521190" y="6466840"/>
            <a:ext cx="446873" cy="20411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2242991" y="209325"/>
            <a:ext cx="6718998" cy="731396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554305" y="1555667"/>
            <a:ext cx="8035393" cy="3360493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69" y="286628"/>
            <a:ext cx="1478741" cy="58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627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-8930" y="-1"/>
            <a:ext cx="9161860" cy="6858001"/>
          </a:xfrm>
          <a:prstGeom prst="rect">
            <a:avLst/>
          </a:prstGeom>
          <a:solidFill>
            <a:srgbClr val="F0F2F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3" name="Shape 3"/>
          <p:cNvSpPr/>
          <p:nvPr/>
        </p:nvSpPr>
        <p:spPr>
          <a:xfrm>
            <a:off x="-8930" y="-5545"/>
            <a:ext cx="9161860" cy="1149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90500" dist="12700" dir="5400000" rotWithShape="0">
              <a:srgbClr val="000000">
                <a:alpha val="7998"/>
              </a:srgbClr>
            </a:outerShdw>
          </a:effectLst>
        </p:spPr>
        <p:txBody>
          <a:bodyPr lIns="0" tIns="0" rIns="0" bIns="0" anchor="ctr"/>
          <a:lstStyle/>
          <a:p>
            <a:pPr algn="ctr" defTabSz="410709"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2400" kern="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521191" y="6416209"/>
            <a:ext cx="446873" cy="20005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r">
              <a:defRPr sz="1300">
                <a:solidFill>
                  <a:srgbClr val="525E6A"/>
                </a:solidFill>
              </a:defRPr>
            </a:lvl1pPr>
          </a:lstStyle>
          <a:p>
            <a:pPr defTabSz="410709"/>
            <a:fld id="{86CB4B4D-7CA3-9044-876B-883B54F8677D}" type="slidenum">
              <a:rPr lang="ru-RU" kern="0" smtClean="0">
                <a:sym typeface="Arial"/>
              </a:rPr>
              <a:pPr defTabSz="410709"/>
              <a:t>‹#›</a:t>
            </a:fld>
            <a:endParaRPr lang="ru-RU" kern="0">
              <a:sym typeface="Arial"/>
            </a:endParaRP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54303" y="1518953"/>
            <a:ext cx="8035394" cy="1057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 dirty="0">
                <a:solidFill>
                  <a:srgbClr val="525E6B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544711" y="2888021"/>
            <a:ext cx="8035393" cy="33604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500" dirty="0">
                <a:solidFill>
                  <a:srgbClr val="65737E"/>
                </a:solidFill>
              </a:rPr>
              <a:t>Body Level Five</a:t>
            </a:r>
          </a:p>
        </p:txBody>
      </p:sp>
      <p:pic>
        <p:nvPicPr>
          <p:cNvPr id="1026" name="Picture 2" descr="C:\Users\ivol005\Desktop\Логотипы\Генерация\tplus_group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2" y="247807"/>
            <a:ext cx="1055928" cy="64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54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5" r:id="rId2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defTabSz="410709">
        <a:defRPr sz="3100" baseline="0">
          <a:solidFill>
            <a:srgbClr val="525E6B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2pPr>
      <a:lvl3pPr indent="32142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3pPr>
      <a:lvl4pPr indent="482136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4pPr>
      <a:lvl5pPr indent="642849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5pPr>
      <a:lvl6pPr indent="803561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6pPr>
      <a:lvl7pPr indent="964274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7pPr>
      <a:lvl8pPr indent="112498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8pPr>
      <a:lvl9pPr indent="1285697" defTabSz="410709">
        <a:defRPr sz="5600">
          <a:solidFill>
            <a:srgbClr val="525E6B"/>
          </a:solidFill>
          <a:latin typeface="+mn-lt"/>
          <a:ea typeface="+mn-ea"/>
          <a:cs typeface="+mn-cs"/>
          <a:sym typeface="Arial"/>
        </a:defRPr>
      </a:lvl9pPr>
    </p:titleStyle>
    <p:bodyStyle>
      <a:lvl1pPr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1pPr>
      <a:lvl2pPr indent="160712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2pPr>
      <a:lvl3pPr indent="321424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3pPr>
      <a:lvl4pPr indent="482136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4pPr>
      <a:lvl5pPr indent="642849" defTabSz="410709">
        <a:spcBef>
          <a:spcPts val="2953"/>
        </a:spcBef>
        <a:defRPr sz="2500">
          <a:solidFill>
            <a:srgbClr val="65737E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  <a:sym typeface="Arial"/>
        </a:defRPr>
      </a:lvl5pPr>
      <a:lvl6pPr indent="803561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6pPr>
      <a:lvl7pPr indent="964274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7pPr>
      <a:lvl8pPr indent="112498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8pPr>
      <a:lvl9pPr indent="1285697" defTabSz="410709">
        <a:spcBef>
          <a:spcPts val="2953"/>
        </a:spcBef>
        <a:defRPr sz="2500">
          <a:solidFill>
            <a:srgbClr val="65737E"/>
          </a:solidFill>
          <a:latin typeface="+mn-lt"/>
          <a:ea typeface="+mn-ea"/>
          <a:cs typeface="+mn-cs"/>
          <a:sym typeface="Arial"/>
        </a:defRPr>
      </a:lvl9pPr>
    </p:bodyStyle>
    <p:otherStyle>
      <a:lvl1pPr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160712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32142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482136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642849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803561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964274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112498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1285697" algn="r" defTabSz="410709">
        <a:defRPr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endParaRPr lang="ru-RU" sz="3200" b="1" dirty="0" smtClean="0"/>
          </a:p>
          <a:p>
            <a:pPr algn="ctr"/>
            <a:r>
              <a:rPr lang="ru-RU" sz="3200" b="1" dirty="0" smtClean="0"/>
              <a:t>Программа технического перевооружения </a:t>
            </a:r>
          </a:p>
          <a:p>
            <a:pPr algn="ctr"/>
            <a:r>
              <a:rPr lang="ru-RU" sz="3200" b="1" dirty="0" smtClean="0"/>
              <a:t>Удмуртские тепловые сети </a:t>
            </a:r>
          </a:p>
          <a:p>
            <a:pPr algn="ctr"/>
            <a:r>
              <a:rPr lang="ru-RU" sz="3200" b="1" dirty="0" smtClean="0"/>
              <a:t>202</a:t>
            </a:r>
            <a:r>
              <a:rPr lang="en-US" sz="3200" b="1" dirty="0" smtClean="0"/>
              <a:t>1 </a:t>
            </a:r>
            <a:r>
              <a:rPr lang="ru-RU" sz="3200" b="1" dirty="0" smtClean="0"/>
              <a:t>год </a:t>
            </a:r>
            <a:endParaRPr lang="ru-RU" sz="3200" b="1" dirty="0"/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611560" y="5733256"/>
            <a:ext cx="7747361" cy="648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295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 smtClean="0">
                <a:solidFill>
                  <a:srgbClr val="65737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г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5737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 Ижевск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65737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84344" y="143063"/>
            <a:ext cx="5471555" cy="768122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ЦТП ул. </a:t>
            </a:r>
            <a:r>
              <a:rPr lang="ru-RU" sz="2400" dirty="0" smtClean="0"/>
              <a:t>Пушкинская, </a:t>
            </a:r>
            <a:r>
              <a:rPr lang="ru-RU" sz="2400" dirty="0"/>
              <a:t>245б </a:t>
            </a:r>
            <a:r>
              <a:rPr lang="ru-RU" sz="2400" dirty="0" smtClean="0"/>
              <a:t>(тариф)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578182"/>
              </p:ext>
            </p:extLst>
          </p:nvPr>
        </p:nvGraphicFramePr>
        <p:xfrm>
          <a:off x="6603322" y="5287745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0,296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0,148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0,148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700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smtClean="0"/>
              <a:t>ТК-1311 (тариф, концессия)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3987854"/>
              </p:ext>
            </p:extLst>
          </p:nvPr>
        </p:nvGraphicFramePr>
        <p:xfrm>
          <a:off x="6816258" y="494116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4,126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2,773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1,353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14300" r="2831" b="13251"/>
          <a:stretch/>
        </p:blipFill>
        <p:spPr>
          <a:xfrm>
            <a:off x="467544" y="1196752"/>
            <a:ext cx="5328592" cy="565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2669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3" y="0"/>
            <a:ext cx="7164288" cy="1124745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Индустриальный район (КВС)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457059"/>
              </p:ext>
            </p:extLst>
          </p:nvPr>
        </p:nvGraphicFramePr>
        <p:xfrm>
          <a:off x="179512" y="1340765"/>
          <a:ext cx="8784975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117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91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20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820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Протяженность сетей 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8,444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8,444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5,729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5,729</a:t>
                      </a:r>
                      <a:endParaRPr lang="en-US" sz="1400" b="0" i="0" u="none" strike="noStrike" dirty="0" smtClean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2,715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71169" y="53169"/>
            <a:ext cx="5474207" cy="776137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>от ТК-2106 (концессия)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7150410"/>
              </p:ext>
            </p:extLst>
          </p:nvPr>
        </p:nvGraphicFramePr>
        <p:xfrm>
          <a:off x="5263025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1,349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1,308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0,041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>
          <a:xfrm>
            <a:off x="2395391" y="609372"/>
            <a:ext cx="6718998" cy="73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algn="r" defTabSz="410709">
              <a:defRPr sz="3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indent="160712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321424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482136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642849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803561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964274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124987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285697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ru-RU" sz="1800" kern="0" dirty="0" smtClean="0"/>
              <a:t>(*2 этапа)</a:t>
            </a:r>
            <a:endParaRPr lang="ru-RU" sz="1800" kern="0" dirty="0"/>
          </a:p>
        </p:txBody>
      </p:sp>
    </p:spTree>
    <p:extLst>
      <p:ext uri="{BB962C8B-B14F-4D97-AF65-F5344CB8AC3E}">
        <p14:creationId xmlns:p14="http://schemas.microsoft.com/office/powerpoint/2010/main" val="42659663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ТК-2211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2862326"/>
              </p:ext>
            </p:extLst>
          </p:nvPr>
        </p:nvGraphicFramePr>
        <p:xfrm>
          <a:off x="6424674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1,509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0,292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6276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ЦТП ул. Парковая,5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5370" y="-580629"/>
            <a:ext cx="5733256" cy="914400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517616"/>
              </p:ext>
            </p:extLst>
          </p:nvPr>
        </p:nvGraphicFramePr>
        <p:xfrm>
          <a:off x="7041410" y="5408094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0,305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9750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ЦТП ул. Холмогорова, </a:t>
            </a:r>
            <a:r>
              <a:rPr lang="ru-RU" sz="2400" dirty="0" smtClean="0"/>
              <a:t>90а</a:t>
            </a:r>
            <a:r>
              <a:rPr lang="ru-RU" sz="2400" dirty="0"/>
              <a:t> </a:t>
            </a: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24744"/>
            <a:ext cx="9144000" cy="573325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04568"/>
              </p:ext>
            </p:extLst>
          </p:nvPr>
        </p:nvGraphicFramePr>
        <p:xfrm>
          <a:off x="6200071" y="5437951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3,512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1,817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1,695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0516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6174" y="78162"/>
            <a:ext cx="5539686" cy="777686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smtClean="0"/>
              <a:t>ТК</a:t>
            </a:r>
            <a:r>
              <a:rPr lang="ru-RU" sz="2400" dirty="0"/>
              <a:t>-</a:t>
            </a:r>
            <a:r>
              <a:rPr lang="ru-RU" sz="2400" dirty="0" smtClean="0"/>
              <a:t>2135а (концессия)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7374684"/>
              </p:ext>
            </p:extLst>
          </p:nvPr>
        </p:nvGraphicFramePr>
        <p:xfrm>
          <a:off x="328537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0,247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0,247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411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>от </a:t>
            </a:r>
            <a:r>
              <a:rPr lang="ru-RU" sz="2400" dirty="0"/>
              <a:t>ТК-1216 </a:t>
            </a: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3999" cy="573325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803726"/>
              </p:ext>
            </p:extLst>
          </p:nvPr>
        </p:nvGraphicFramePr>
        <p:xfrm>
          <a:off x="6824047" y="5399412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0,131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0,131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3349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6094" y="112947"/>
            <a:ext cx="5539685" cy="777686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19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ЦТП ул. Буммашевская, 13 </a:t>
            </a:r>
            <a:r>
              <a:rPr lang="ru-RU" sz="2400" dirty="0" smtClean="0"/>
              <a:t>(концессия)</a:t>
            </a:r>
            <a:endParaRPr lang="ru-RU" sz="24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89610"/>
              </p:ext>
            </p:extLst>
          </p:nvPr>
        </p:nvGraphicFramePr>
        <p:xfrm>
          <a:off x="0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0,897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0,598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54285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/>
              <a:t>Содержание</a:t>
            </a:r>
            <a:endParaRPr lang="ru-RU" sz="3200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4305" y="1555667"/>
            <a:ext cx="8035393" cy="446562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Общий свод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Тепловые пункты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Котельные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Октябрьский район (КВС)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Индустриальный район (КВС) 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err="1">
                <a:solidFill>
                  <a:schemeClr val="bg2">
                    <a:lumMod val="50000"/>
                  </a:schemeClr>
                </a:solidFill>
              </a:rPr>
              <a:t>Устиновский</a:t>
            </a: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 район (КВС)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Первомайский район (КВС)</a:t>
            </a: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Ленинский район (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</a:rPr>
              <a:t>КВС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</a:p>
          <a:p>
            <a:pPr>
              <a:lnSpc>
                <a:spcPct val="120000"/>
              </a:lnSpc>
              <a:spcBef>
                <a:spcPts val="0"/>
              </a:spcBef>
              <a:buFont typeface="Wingdings" pitchFamily="2" charset="2"/>
              <a:buChar char="q"/>
            </a:pPr>
            <a:r>
              <a:rPr lang="ru-RU" dirty="0" smtClean="0">
                <a:solidFill>
                  <a:schemeClr val="bg2">
                    <a:lumMod val="50000"/>
                  </a:schemeClr>
                </a:solidFill>
              </a:rPr>
              <a:t>Магистральные сети (МТС)</a:t>
            </a:r>
          </a:p>
        </p:txBody>
      </p:sp>
      <p:grpSp>
        <p:nvGrpSpPr>
          <p:cNvPr id="5" name="Группа 4"/>
          <p:cNvGrpSpPr>
            <a:grpSpLocks noChangeAspect="1"/>
          </p:cNvGrpSpPr>
          <p:nvPr/>
        </p:nvGrpSpPr>
        <p:grpSpPr>
          <a:xfrm>
            <a:off x="7092280" y="5354378"/>
            <a:ext cx="1404000" cy="874450"/>
            <a:chOff x="734681" y="3938556"/>
            <a:chExt cx="1936723" cy="1206243"/>
          </a:xfrm>
        </p:grpSpPr>
        <p:grpSp>
          <p:nvGrpSpPr>
            <p:cNvPr id="6" name="Группа 5"/>
            <p:cNvGrpSpPr>
              <a:grpSpLocks noChangeAspect="1"/>
            </p:cNvGrpSpPr>
            <p:nvPr/>
          </p:nvGrpSpPr>
          <p:grpSpPr>
            <a:xfrm>
              <a:off x="734681" y="3938556"/>
              <a:ext cx="1936723" cy="1206243"/>
              <a:chOff x="878681" y="996950"/>
              <a:chExt cx="7350919" cy="4578351"/>
            </a:xfrm>
            <a:solidFill>
              <a:schemeClr val="tx2"/>
            </a:solidFill>
          </p:grpSpPr>
          <p:sp>
            <p:nvSpPr>
              <p:cNvPr id="206" name="Прямоугольник 205"/>
              <p:cNvSpPr/>
              <p:nvPr/>
            </p:nvSpPr>
            <p:spPr>
              <a:xfrm>
                <a:off x="878681" y="4274344"/>
                <a:ext cx="867569" cy="130095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7" name="Прямоугольник 206"/>
              <p:cNvSpPr/>
              <p:nvPr/>
            </p:nvSpPr>
            <p:spPr>
              <a:xfrm>
                <a:off x="1854993" y="3793330"/>
                <a:ext cx="902495" cy="178197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8" name="Прямоугольник 207"/>
              <p:cNvSpPr/>
              <p:nvPr/>
            </p:nvSpPr>
            <p:spPr>
              <a:xfrm>
                <a:off x="2864168" y="3315890"/>
                <a:ext cx="1121092" cy="22594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9" name="Прямоугольник 208"/>
              <p:cNvSpPr/>
              <p:nvPr/>
            </p:nvSpPr>
            <p:spPr>
              <a:xfrm>
                <a:off x="3260784" y="1990556"/>
                <a:ext cx="724475" cy="225941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0" name="Прямоугольник 209"/>
              <p:cNvSpPr/>
              <p:nvPr/>
            </p:nvSpPr>
            <p:spPr>
              <a:xfrm>
                <a:off x="4103298" y="2729553"/>
                <a:ext cx="787879" cy="28457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1" name="Прямоугольник 210"/>
              <p:cNvSpPr/>
              <p:nvPr/>
            </p:nvSpPr>
            <p:spPr>
              <a:xfrm>
                <a:off x="5009071" y="2729553"/>
                <a:ext cx="960408" cy="284574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2" name="Прямоугольник 211"/>
              <p:cNvSpPr/>
              <p:nvPr/>
            </p:nvSpPr>
            <p:spPr>
              <a:xfrm>
                <a:off x="5969479" y="3933057"/>
                <a:ext cx="276046" cy="164224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3" name="Прямоугольник 212"/>
              <p:cNvSpPr/>
              <p:nvPr/>
            </p:nvSpPr>
            <p:spPr>
              <a:xfrm>
                <a:off x="6380670" y="3421224"/>
                <a:ext cx="848265" cy="21540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4" name="Прямоугольник 213"/>
              <p:cNvSpPr/>
              <p:nvPr/>
            </p:nvSpPr>
            <p:spPr>
              <a:xfrm>
                <a:off x="7348538" y="4300878"/>
                <a:ext cx="881062" cy="127442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5" name="Прямоугольник 214"/>
              <p:cNvSpPr/>
              <p:nvPr/>
            </p:nvSpPr>
            <p:spPr>
              <a:xfrm>
                <a:off x="7228934" y="4356667"/>
                <a:ext cx="191041" cy="12186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6" name="Прямоугольник 215"/>
              <p:cNvSpPr/>
              <p:nvPr/>
            </p:nvSpPr>
            <p:spPr>
              <a:xfrm>
                <a:off x="6245525" y="4492625"/>
                <a:ext cx="135145" cy="108267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7" name="Прямоугольник 216"/>
              <p:cNvSpPr/>
              <p:nvPr/>
            </p:nvSpPr>
            <p:spPr>
              <a:xfrm>
                <a:off x="4891177" y="3836278"/>
                <a:ext cx="135145" cy="173902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8" name="Прямоугольник 217"/>
              <p:cNvSpPr/>
              <p:nvPr/>
            </p:nvSpPr>
            <p:spPr>
              <a:xfrm>
                <a:off x="3985259" y="3431366"/>
                <a:ext cx="135145" cy="21439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9" name="Прямоугольник 218"/>
              <p:cNvSpPr/>
              <p:nvPr/>
            </p:nvSpPr>
            <p:spPr>
              <a:xfrm>
                <a:off x="2734310" y="3894916"/>
                <a:ext cx="129858" cy="1680385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0" name="Прямоугольник 219"/>
              <p:cNvSpPr/>
              <p:nvPr/>
            </p:nvSpPr>
            <p:spPr>
              <a:xfrm>
                <a:off x="1725135" y="4610100"/>
                <a:ext cx="129858" cy="9652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1" name="Прямоугольник 220"/>
              <p:cNvSpPr/>
              <p:nvPr/>
            </p:nvSpPr>
            <p:spPr>
              <a:xfrm>
                <a:off x="1045210" y="4161617"/>
                <a:ext cx="421640" cy="13926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2" name="Прямоугольник 221"/>
              <p:cNvSpPr/>
              <p:nvPr/>
            </p:nvSpPr>
            <p:spPr>
              <a:xfrm>
                <a:off x="2114550" y="3467100"/>
                <a:ext cx="642938" cy="355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3" name="Прямоугольник 222"/>
              <p:cNvSpPr/>
              <p:nvPr/>
            </p:nvSpPr>
            <p:spPr>
              <a:xfrm>
                <a:off x="5111750" y="2324100"/>
                <a:ext cx="717550" cy="482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4" name="Прямоугольник 223"/>
              <p:cNvSpPr/>
              <p:nvPr/>
            </p:nvSpPr>
            <p:spPr>
              <a:xfrm>
                <a:off x="5187950" y="1924050"/>
                <a:ext cx="5461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5" name="Прямоугольник 224"/>
              <p:cNvSpPr/>
              <p:nvPr/>
            </p:nvSpPr>
            <p:spPr>
              <a:xfrm>
                <a:off x="5283200" y="1619250"/>
                <a:ext cx="36195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6" name="Прямоугольник 225"/>
              <p:cNvSpPr/>
              <p:nvPr/>
            </p:nvSpPr>
            <p:spPr>
              <a:xfrm>
                <a:off x="6540500" y="3060700"/>
                <a:ext cx="5334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7" name="Прямоугольник 226"/>
              <p:cNvSpPr/>
              <p:nvPr/>
            </p:nvSpPr>
            <p:spPr>
              <a:xfrm>
                <a:off x="6794500" y="2667000"/>
                <a:ext cx="18000" cy="4635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8" name="Прямоугольник 227"/>
              <p:cNvSpPr/>
              <p:nvPr/>
            </p:nvSpPr>
            <p:spPr>
              <a:xfrm>
                <a:off x="5454650" y="996950"/>
                <a:ext cx="18000" cy="68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9" name="Прямоугольный треугольник 228"/>
              <p:cNvSpPr/>
              <p:nvPr/>
            </p:nvSpPr>
            <p:spPr>
              <a:xfrm flipH="1">
                <a:off x="2864167" y="2905794"/>
                <a:ext cx="483696" cy="410096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0" name="Прямоугольник 229"/>
              <p:cNvSpPr/>
              <p:nvPr/>
            </p:nvSpPr>
            <p:spPr>
              <a:xfrm>
                <a:off x="3667760" y="1881966"/>
                <a:ext cx="250190" cy="16273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1" name="Прямоугольный треугольник 230"/>
              <p:cNvSpPr/>
              <p:nvPr/>
            </p:nvSpPr>
            <p:spPr>
              <a:xfrm flipH="1">
                <a:off x="4103296" y="2132856"/>
                <a:ext cx="787879" cy="596697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2" name="Прямоугольный треугольник 231"/>
              <p:cNvSpPr/>
              <p:nvPr/>
            </p:nvSpPr>
            <p:spPr>
              <a:xfrm>
                <a:off x="7348537" y="3933057"/>
                <a:ext cx="881063" cy="36997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3" name="Прямоугольный треугольник 232"/>
              <p:cNvSpPr/>
              <p:nvPr/>
            </p:nvSpPr>
            <p:spPr>
              <a:xfrm>
                <a:off x="5969480" y="3563087"/>
                <a:ext cx="276046" cy="36997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4" name="Прямоугольник 233"/>
              <p:cNvSpPr/>
              <p:nvPr/>
            </p:nvSpPr>
            <p:spPr>
              <a:xfrm>
                <a:off x="2437130" y="2863850"/>
                <a:ext cx="18000" cy="684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7" name="Группа 6"/>
            <p:cNvGrpSpPr>
              <a:grpSpLocks noChangeAspect="1"/>
            </p:cNvGrpSpPr>
            <p:nvPr/>
          </p:nvGrpSpPr>
          <p:grpSpPr>
            <a:xfrm>
              <a:off x="762928" y="4202892"/>
              <a:ext cx="1878043" cy="880352"/>
              <a:chOff x="985893" y="2000250"/>
              <a:chExt cx="7128197" cy="3341418"/>
            </a:xfrm>
            <a:solidFill>
              <a:schemeClr val="bg1"/>
            </a:solidFill>
          </p:grpSpPr>
          <p:grpSp>
            <p:nvGrpSpPr>
              <p:cNvPr id="8" name="Группа 7"/>
              <p:cNvGrpSpPr/>
              <p:nvPr/>
            </p:nvGrpSpPr>
            <p:grpSpPr>
              <a:xfrm>
                <a:off x="985893" y="4390217"/>
                <a:ext cx="653144" cy="937647"/>
                <a:chOff x="985893" y="4390217"/>
                <a:chExt cx="653144" cy="937647"/>
              </a:xfrm>
              <a:grpFill/>
            </p:grpSpPr>
            <p:grpSp>
              <p:nvGrpSpPr>
                <p:cNvPr id="186" name="Группа 185"/>
                <p:cNvGrpSpPr/>
                <p:nvPr/>
              </p:nvGrpSpPr>
              <p:grpSpPr>
                <a:xfrm>
                  <a:off x="985893" y="439021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202" name="Прямоугольник 20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3" name="Прямоугольник 20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4" name="Прямоугольник 20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5" name="Прямоугольник 20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7" name="Группа 186"/>
                <p:cNvGrpSpPr/>
                <p:nvPr/>
              </p:nvGrpSpPr>
              <p:grpSpPr>
                <a:xfrm>
                  <a:off x="985893" y="4647728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8" name="Прямоугольник 197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9" name="Прямоугольник 198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0" name="Прямоугольник 199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01" name="Прямоугольник 200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8" name="Группа 187"/>
                <p:cNvGrpSpPr/>
                <p:nvPr/>
              </p:nvGrpSpPr>
              <p:grpSpPr>
                <a:xfrm>
                  <a:off x="985893" y="4905239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4" name="Прямоугольник 193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5" name="Прямоугольник 194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6" name="Прямоугольник 195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7" name="Прямоугольник 196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89" name="Группа 188"/>
                <p:cNvGrpSpPr/>
                <p:nvPr/>
              </p:nvGrpSpPr>
              <p:grpSpPr>
                <a:xfrm>
                  <a:off x="985893" y="5162750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90" name="Прямоугольник 18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1" name="Прямоугольник 19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2" name="Прямоугольник 19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93" name="Прямоугольник 19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9" name="Группа 8"/>
              <p:cNvGrpSpPr/>
              <p:nvPr/>
            </p:nvGrpSpPr>
            <p:grpSpPr>
              <a:xfrm>
                <a:off x="1979712" y="4018850"/>
                <a:ext cx="653144" cy="1197041"/>
                <a:chOff x="1979712" y="4018850"/>
                <a:chExt cx="653144" cy="1197041"/>
              </a:xfrm>
              <a:grpFill/>
            </p:grpSpPr>
            <p:grpSp>
              <p:nvGrpSpPr>
                <p:cNvPr id="161" name="Группа 160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82" name="Прямоугольник 18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3" name="Прямоугольник 18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4" name="Прямоугольник 18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5" name="Прямоугольник 18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2" name="Группа 161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8" name="Прямоугольник 177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9" name="Прямоугольник 178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0" name="Прямоугольник 179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81" name="Прямоугольник 180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3" name="Группа 162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4" name="Прямоугольник 173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5" name="Прямоугольник 174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6" name="Прямоугольник 175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7" name="Прямоугольник 176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4" name="Группа 163"/>
                <p:cNvGrpSpPr/>
                <p:nvPr/>
              </p:nvGrpSpPr>
              <p:grpSpPr>
                <a:xfrm>
                  <a:off x="1979712" y="505077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70" name="Прямоугольник 16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1" name="Прямоугольник 17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2" name="Прямоугольник 17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73" name="Прямоугольник 17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65" name="Группа 164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166" name="Прямоугольник 165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7" name="Прямоугольник 166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8" name="Прямоугольник 167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69" name="Прямоугольник 168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0" name="Группа 9"/>
              <p:cNvGrpSpPr/>
              <p:nvPr/>
            </p:nvGrpSpPr>
            <p:grpSpPr>
              <a:xfrm>
                <a:off x="2979683" y="2196542"/>
                <a:ext cx="910830" cy="2772000"/>
                <a:chOff x="7896740" y="531392"/>
                <a:chExt cx="653144" cy="2230486"/>
              </a:xfrm>
              <a:grpFill/>
            </p:grpSpPr>
            <p:grpSp>
              <p:nvGrpSpPr>
                <p:cNvPr id="122" name="Группа 121"/>
                <p:cNvGrpSpPr/>
                <p:nvPr/>
              </p:nvGrpSpPr>
              <p:grpSpPr>
                <a:xfrm>
                  <a:off x="7896740" y="531392"/>
                  <a:ext cx="653144" cy="1197041"/>
                  <a:chOff x="1979712" y="4018850"/>
                  <a:chExt cx="653144" cy="1197041"/>
                </a:xfrm>
                <a:grpFill/>
              </p:grpSpPr>
              <p:grpSp>
                <p:nvGrpSpPr>
                  <p:cNvPr id="143" name="Группа 142"/>
                  <p:cNvGrpSpPr/>
                  <p:nvPr/>
                </p:nvGrpSpPr>
                <p:grpSpPr>
                  <a:xfrm>
                    <a:off x="2332486" y="4276832"/>
                    <a:ext cx="300370" cy="165114"/>
                    <a:chOff x="1340833" y="4390217"/>
                    <a:chExt cx="300370" cy="165114"/>
                  </a:xfrm>
                  <a:grpFill/>
                </p:grpSpPr>
                <p:sp>
                  <p:nvSpPr>
                    <p:cNvPr id="159" name="Прямоугольник 158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60" name="Прямоугольник 159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4" name="Группа 143"/>
                  <p:cNvGrpSpPr/>
                  <p:nvPr/>
                </p:nvGrpSpPr>
                <p:grpSpPr>
                  <a:xfrm>
                    <a:off x="2332486" y="4534814"/>
                    <a:ext cx="300370" cy="165114"/>
                    <a:chOff x="1340833" y="4390217"/>
                    <a:chExt cx="300370" cy="165114"/>
                  </a:xfrm>
                  <a:grpFill/>
                </p:grpSpPr>
                <p:sp>
                  <p:nvSpPr>
                    <p:cNvPr id="157" name="Прямоугольник 156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8" name="Прямоугольник 157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5" name="Группа 144"/>
                  <p:cNvGrpSpPr/>
                  <p:nvPr/>
                </p:nvGrpSpPr>
                <p:grpSpPr>
                  <a:xfrm>
                    <a:off x="2156099" y="4792796"/>
                    <a:ext cx="476757" cy="165114"/>
                    <a:chOff x="1164446" y="4390217"/>
                    <a:chExt cx="476757" cy="165114"/>
                  </a:xfrm>
                  <a:grpFill/>
                </p:grpSpPr>
                <p:sp>
                  <p:nvSpPr>
                    <p:cNvPr id="154" name="Прямоугольник 153"/>
                    <p:cNvSpPr/>
                    <p:nvPr/>
                  </p:nvSpPr>
                  <p:spPr>
                    <a:xfrm>
                      <a:off x="1164446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5" name="Прямоугольник 154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6" name="Прямоугольник 155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6" name="Группа 145"/>
                  <p:cNvGrpSpPr/>
                  <p:nvPr/>
                </p:nvGrpSpPr>
                <p:grpSpPr>
                  <a:xfrm>
                    <a:off x="1979712" y="5050777"/>
                    <a:ext cx="653144" cy="165114"/>
                    <a:chOff x="988059" y="4390217"/>
                    <a:chExt cx="653144" cy="165114"/>
                  </a:xfrm>
                  <a:grpFill/>
                </p:grpSpPr>
                <p:sp>
                  <p:nvSpPr>
                    <p:cNvPr id="150" name="Прямоугольник 149"/>
                    <p:cNvSpPr/>
                    <p:nvPr/>
                  </p:nvSpPr>
                  <p:spPr>
                    <a:xfrm>
                      <a:off x="98805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1" name="Прямоугольник 150"/>
                    <p:cNvSpPr/>
                    <p:nvPr/>
                  </p:nvSpPr>
                  <p:spPr>
                    <a:xfrm>
                      <a:off x="1164446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2" name="Прямоугольник 151"/>
                    <p:cNvSpPr/>
                    <p:nvPr/>
                  </p:nvSpPr>
                  <p:spPr>
                    <a:xfrm>
                      <a:off x="1340833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53" name="Прямоугольник 152"/>
                    <p:cNvSpPr/>
                    <p:nvPr/>
                  </p:nvSpPr>
                  <p:spPr>
                    <a:xfrm>
                      <a:off x="1517219" y="4390217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  <p:grpSp>
                <p:nvGrpSpPr>
                  <p:cNvPr id="147" name="Группа 146"/>
                  <p:cNvGrpSpPr/>
                  <p:nvPr/>
                </p:nvGrpSpPr>
                <p:grpSpPr>
                  <a:xfrm>
                    <a:off x="2332486" y="4018850"/>
                    <a:ext cx="300370" cy="165114"/>
                    <a:chOff x="2332486" y="4018850"/>
                    <a:chExt cx="300370" cy="165114"/>
                  </a:xfrm>
                  <a:grpFill/>
                </p:grpSpPr>
                <p:sp>
                  <p:nvSpPr>
                    <p:cNvPr id="148" name="Прямоугольник 147"/>
                    <p:cNvSpPr/>
                    <p:nvPr/>
                  </p:nvSpPr>
                  <p:spPr>
                    <a:xfrm>
                      <a:off x="2332486" y="4018850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  <p:sp>
                  <p:nvSpPr>
                    <p:cNvPr id="149" name="Прямоугольник 148"/>
                    <p:cNvSpPr/>
                    <p:nvPr/>
                  </p:nvSpPr>
                  <p:spPr>
                    <a:xfrm>
                      <a:off x="2508872" y="4018850"/>
                      <a:ext cx="123984" cy="165114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/>
                    </a:p>
                  </p:txBody>
                </p:sp>
              </p:grpSp>
            </p:grpSp>
            <p:grpSp>
              <p:nvGrpSpPr>
                <p:cNvPr id="123" name="Группа 122"/>
                <p:cNvGrpSpPr/>
                <p:nvPr/>
              </p:nvGrpSpPr>
              <p:grpSpPr>
                <a:xfrm>
                  <a:off x="7896740" y="1822819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9" name="Прямоугольник 138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0" name="Прямоугольник 139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1" name="Прямоугольник 140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42" name="Прямоугольник 141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4" name="Группа 123"/>
                <p:cNvGrpSpPr/>
                <p:nvPr/>
              </p:nvGrpSpPr>
              <p:grpSpPr>
                <a:xfrm>
                  <a:off x="7896740" y="2080801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5" name="Прямоугольник 134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6" name="Прямоугольник 135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7" name="Прямоугольник 136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8" name="Прямоугольник 137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5" name="Группа 124"/>
                <p:cNvGrpSpPr/>
                <p:nvPr/>
              </p:nvGrpSpPr>
              <p:grpSpPr>
                <a:xfrm>
                  <a:off x="7896740" y="2338783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31" name="Прямоугольник 130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2" name="Прямоугольник 131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3" name="Прямоугольник 132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4" name="Прямоугольник 133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126" name="Группа 125"/>
                <p:cNvGrpSpPr/>
                <p:nvPr/>
              </p:nvGrpSpPr>
              <p:grpSpPr>
                <a:xfrm>
                  <a:off x="7896740" y="259676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127" name="Прямоугольник 126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8" name="Прямоугольник 127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29" name="Прямоугольник 128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130" name="Прямоугольник 129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1" name="Группа 10"/>
              <p:cNvGrpSpPr/>
              <p:nvPr/>
            </p:nvGrpSpPr>
            <p:grpSpPr>
              <a:xfrm>
                <a:off x="5122186" y="2867188"/>
                <a:ext cx="976689" cy="2232248"/>
                <a:chOff x="9391464" y="4581128"/>
                <a:chExt cx="830807" cy="2232248"/>
              </a:xfrm>
              <a:grpFill/>
            </p:grpSpPr>
            <p:grpSp>
              <p:nvGrpSpPr>
                <p:cNvPr id="69" name="Группа 68"/>
                <p:cNvGrpSpPr/>
                <p:nvPr/>
              </p:nvGrpSpPr>
              <p:grpSpPr>
                <a:xfrm>
                  <a:off x="9391464" y="4581128"/>
                  <a:ext cx="653144" cy="2232248"/>
                  <a:chOff x="9391464" y="4581128"/>
                  <a:chExt cx="653144" cy="2232248"/>
                </a:xfrm>
                <a:grpFill/>
              </p:grpSpPr>
              <p:grpSp>
                <p:nvGrpSpPr>
                  <p:cNvPr id="75" name="Группа 74"/>
                  <p:cNvGrpSpPr/>
                  <p:nvPr/>
                </p:nvGrpSpPr>
                <p:grpSpPr>
                  <a:xfrm>
                    <a:off x="9391464" y="5616335"/>
                    <a:ext cx="653144" cy="1197041"/>
                    <a:chOff x="1979712" y="4018850"/>
                    <a:chExt cx="653144" cy="1197041"/>
                  </a:xfrm>
                  <a:grpFill/>
                </p:grpSpPr>
                <p:grpSp>
                  <p:nvGrpSpPr>
                    <p:cNvPr id="97" name="Группа 96"/>
                    <p:cNvGrpSpPr/>
                    <p:nvPr/>
                  </p:nvGrpSpPr>
                  <p:grpSpPr>
                    <a:xfrm>
                      <a:off x="1979712" y="4276832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8" name="Прямоугольник 117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9" name="Прямоугольник 118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0" name="Прямоугольник 119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21" name="Прямоугольник 120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98" name="Группа 97"/>
                    <p:cNvGrpSpPr/>
                    <p:nvPr/>
                  </p:nvGrpSpPr>
                  <p:grpSpPr>
                    <a:xfrm>
                      <a:off x="1979712" y="4534814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4" name="Прямоугольник 113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5" name="Прямоугольник 114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6" name="Прямоугольник 115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7" name="Прямоугольник 116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99" name="Группа 98"/>
                    <p:cNvGrpSpPr/>
                    <p:nvPr/>
                  </p:nvGrpSpPr>
                  <p:grpSpPr>
                    <a:xfrm>
                      <a:off x="1979712" y="4792796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10" name="Прямоугольник 109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1" name="Прямоугольник 110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2" name="Прямоугольник 111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13" name="Прямоугольник 112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100" name="Группа 99"/>
                    <p:cNvGrpSpPr/>
                    <p:nvPr/>
                  </p:nvGrpSpPr>
                  <p:grpSpPr>
                    <a:xfrm>
                      <a:off x="1979712" y="5050777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106" name="Прямоугольник 105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7" name="Прямоугольник 106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8" name="Прямоугольник 107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9" name="Прямоугольник 108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101" name="Группа 100"/>
                    <p:cNvGrpSpPr/>
                    <p:nvPr/>
                  </p:nvGrpSpPr>
                  <p:grpSpPr>
                    <a:xfrm>
                      <a:off x="1979712" y="4018850"/>
                      <a:ext cx="653144" cy="165114"/>
                      <a:chOff x="1979712" y="4018850"/>
                      <a:chExt cx="653144" cy="165114"/>
                    </a:xfrm>
                    <a:grpFill/>
                  </p:grpSpPr>
                  <p:sp>
                    <p:nvSpPr>
                      <p:cNvPr id="102" name="Прямоугольник 101"/>
                      <p:cNvSpPr/>
                      <p:nvPr/>
                    </p:nvSpPr>
                    <p:spPr>
                      <a:xfrm>
                        <a:off x="197971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3" name="Прямоугольник 102"/>
                      <p:cNvSpPr/>
                      <p:nvPr/>
                    </p:nvSpPr>
                    <p:spPr>
                      <a:xfrm>
                        <a:off x="2156099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4" name="Прямоугольник 103"/>
                      <p:cNvSpPr/>
                      <p:nvPr/>
                    </p:nvSpPr>
                    <p:spPr>
                      <a:xfrm>
                        <a:off x="2332486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105" name="Прямоугольник 104"/>
                      <p:cNvSpPr/>
                      <p:nvPr/>
                    </p:nvSpPr>
                    <p:spPr>
                      <a:xfrm>
                        <a:off x="250887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  <p:grpSp>
                <p:nvGrpSpPr>
                  <p:cNvPr id="76" name="Группа 75"/>
                  <p:cNvGrpSpPr/>
                  <p:nvPr/>
                </p:nvGrpSpPr>
                <p:grpSpPr>
                  <a:xfrm>
                    <a:off x="9391464" y="4581128"/>
                    <a:ext cx="653144" cy="939060"/>
                    <a:chOff x="1979712" y="4018850"/>
                    <a:chExt cx="653144" cy="939060"/>
                  </a:xfrm>
                  <a:grpFill/>
                </p:grpSpPr>
                <p:grpSp>
                  <p:nvGrpSpPr>
                    <p:cNvPr id="77" name="Группа 76"/>
                    <p:cNvGrpSpPr/>
                    <p:nvPr/>
                  </p:nvGrpSpPr>
                  <p:grpSpPr>
                    <a:xfrm>
                      <a:off x="1979712" y="4276832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93" name="Прямоугольник 92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4" name="Прямоугольник 93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5" name="Прямоугольник 94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6" name="Прямоугольник 95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78" name="Группа 77"/>
                    <p:cNvGrpSpPr/>
                    <p:nvPr/>
                  </p:nvGrpSpPr>
                  <p:grpSpPr>
                    <a:xfrm>
                      <a:off x="1979712" y="4534814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89" name="Прямоугольник 88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0" name="Прямоугольник 89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1" name="Прямоугольник 90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92" name="Прямоугольник 91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79" name="Группа 78"/>
                    <p:cNvGrpSpPr/>
                    <p:nvPr/>
                  </p:nvGrpSpPr>
                  <p:grpSpPr>
                    <a:xfrm>
                      <a:off x="1979712" y="4792796"/>
                      <a:ext cx="653144" cy="165114"/>
                      <a:chOff x="988059" y="4390217"/>
                      <a:chExt cx="653144" cy="165114"/>
                    </a:xfrm>
                    <a:grpFill/>
                  </p:grpSpPr>
                  <p:sp>
                    <p:nvSpPr>
                      <p:cNvPr id="85" name="Прямоугольник 84"/>
                      <p:cNvSpPr/>
                      <p:nvPr/>
                    </p:nvSpPr>
                    <p:spPr>
                      <a:xfrm>
                        <a:off x="98805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6" name="Прямоугольник 85"/>
                      <p:cNvSpPr/>
                      <p:nvPr/>
                    </p:nvSpPr>
                    <p:spPr>
                      <a:xfrm>
                        <a:off x="1164446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7" name="Прямоугольник 86"/>
                      <p:cNvSpPr/>
                      <p:nvPr/>
                    </p:nvSpPr>
                    <p:spPr>
                      <a:xfrm>
                        <a:off x="1340833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8" name="Прямоугольник 87"/>
                      <p:cNvSpPr/>
                      <p:nvPr/>
                    </p:nvSpPr>
                    <p:spPr>
                      <a:xfrm>
                        <a:off x="1517219" y="4390217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  <p:grpSp>
                  <p:nvGrpSpPr>
                    <p:cNvPr id="80" name="Группа 79"/>
                    <p:cNvGrpSpPr/>
                    <p:nvPr/>
                  </p:nvGrpSpPr>
                  <p:grpSpPr>
                    <a:xfrm>
                      <a:off x="1979712" y="4018850"/>
                      <a:ext cx="653144" cy="165114"/>
                      <a:chOff x="1979712" y="4018850"/>
                      <a:chExt cx="653144" cy="165114"/>
                    </a:xfrm>
                    <a:grpFill/>
                  </p:grpSpPr>
                  <p:sp>
                    <p:nvSpPr>
                      <p:cNvPr id="81" name="Прямоугольник 80"/>
                      <p:cNvSpPr/>
                      <p:nvPr/>
                    </p:nvSpPr>
                    <p:spPr>
                      <a:xfrm>
                        <a:off x="197971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2" name="Прямоугольник 81"/>
                      <p:cNvSpPr/>
                      <p:nvPr/>
                    </p:nvSpPr>
                    <p:spPr>
                      <a:xfrm>
                        <a:off x="2156099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3" name="Прямоугольник 82"/>
                      <p:cNvSpPr/>
                      <p:nvPr/>
                    </p:nvSpPr>
                    <p:spPr>
                      <a:xfrm>
                        <a:off x="2332486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  <p:sp>
                    <p:nvSpPr>
                      <p:cNvPr id="84" name="Прямоугольник 83"/>
                      <p:cNvSpPr/>
                      <p:nvPr/>
                    </p:nvSpPr>
                    <p:spPr>
                      <a:xfrm>
                        <a:off x="2508872" y="4018850"/>
                        <a:ext cx="123984" cy="165114"/>
                      </a:xfrm>
                      <a:prstGeom prst="rect">
                        <a:avLst/>
                      </a:prstGeom>
                      <a:grpFill/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/>
                      </a:p>
                    </p:txBody>
                  </p:sp>
                </p:grpSp>
              </p:grpSp>
            </p:grpSp>
            <p:sp>
              <p:nvSpPr>
                <p:cNvPr id="70" name="Прямоугольник 69"/>
                <p:cNvSpPr/>
                <p:nvPr/>
              </p:nvSpPr>
              <p:spPr>
                <a:xfrm>
                  <a:off x="10098287" y="587431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1" name="Прямоугольник 70"/>
                <p:cNvSpPr/>
                <p:nvPr/>
              </p:nvSpPr>
              <p:spPr>
                <a:xfrm>
                  <a:off x="10098287" y="6132299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2" name="Прямоугольник 71"/>
                <p:cNvSpPr/>
                <p:nvPr/>
              </p:nvSpPr>
              <p:spPr>
                <a:xfrm>
                  <a:off x="10098287" y="6390281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3" name="Прямоугольник 72"/>
                <p:cNvSpPr/>
                <p:nvPr/>
              </p:nvSpPr>
              <p:spPr>
                <a:xfrm>
                  <a:off x="10098287" y="6648262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4" name="Прямоугольник 73"/>
                <p:cNvSpPr/>
                <p:nvPr/>
              </p:nvSpPr>
              <p:spPr>
                <a:xfrm>
                  <a:off x="10098287" y="5616335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2" name="Группа 11"/>
              <p:cNvGrpSpPr/>
              <p:nvPr/>
            </p:nvGrpSpPr>
            <p:grpSpPr>
              <a:xfrm>
                <a:off x="6478712" y="3544138"/>
                <a:ext cx="653144" cy="1197041"/>
                <a:chOff x="1979712" y="4018850"/>
                <a:chExt cx="653144" cy="1197041"/>
              </a:xfrm>
              <a:grpFill/>
            </p:grpSpPr>
            <p:grpSp>
              <p:nvGrpSpPr>
                <p:cNvPr id="44" name="Группа 43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65" name="Прямоугольник 64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6" name="Прямоугольник 65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7" name="Прямоугольник 66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8" name="Прямоугольник 67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5" name="Группа 44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61" name="Прямоугольник 60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2" name="Прямоугольник 61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3" name="Прямоугольник 62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4" name="Прямоугольник 63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6" name="Группа 45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57" name="Прямоугольник 56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8" name="Прямоугольник 57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9" name="Прямоугольник 58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60" name="Прямоугольник 59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7" name="Группа 46"/>
                <p:cNvGrpSpPr/>
                <p:nvPr/>
              </p:nvGrpSpPr>
              <p:grpSpPr>
                <a:xfrm>
                  <a:off x="1979712" y="5050777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53" name="Прямоугольник 52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4" name="Прямоугольник 53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5" name="Прямоугольник 54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6" name="Прямоугольник 55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48" name="Группа 47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49" name="Прямоугольник 48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0" name="Прямоугольник 49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1" name="Прямоугольник 50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52" name="Прямоугольник 51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3" name="Группа 12"/>
              <p:cNvGrpSpPr/>
              <p:nvPr/>
            </p:nvGrpSpPr>
            <p:grpSpPr>
              <a:xfrm>
                <a:off x="7460946" y="4402608"/>
                <a:ext cx="653144" cy="939060"/>
                <a:chOff x="1979712" y="4018850"/>
                <a:chExt cx="653144" cy="939060"/>
              </a:xfrm>
              <a:grpFill/>
            </p:grpSpPr>
            <p:grpSp>
              <p:nvGrpSpPr>
                <p:cNvPr id="24" name="Группа 23"/>
                <p:cNvGrpSpPr/>
                <p:nvPr/>
              </p:nvGrpSpPr>
              <p:grpSpPr>
                <a:xfrm>
                  <a:off x="1979712" y="4276832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40" name="Прямоугольник 39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1" name="Прямоугольник 40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2" name="Прямоугольник 41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43" name="Прямоугольник 42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5" name="Группа 24"/>
                <p:cNvGrpSpPr/>
                <p:nvPr/>
              </p:nvGrpSpPr>
              <p:grpSpPr>
                <a:xfrm>
                  <a:off x="1979712" y="4534814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36" name="Прямоугольник 35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7" name="Прямоугольник 36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8" name="Прямоугольник 37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9" name="Прямоугольник 38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6" name="Группа 25"/>
                <p:cNvGrpSpPr/>
                <p:nvPr/>
              </p:nvGrpSpPr>
              <p:grpSpPr>
                <a:xfrm>
                  <a:off x="1979712" y="4792796"/>
                  <a:ext cx="653144" cy="165114"/>
                  <a:chOff x="988059" y="4390217"/>
                  <a:chExt cx="653144" cy="165114"/>
                </a:xfrm>
                <a:grpFill/>
              </p:grpSpPr>
              <p:sp>
                <p:nvSpPr>
                  <p:cNvPr id="32" name="Прямоугольник 31"/>
                  <p:cNvSpPr/>
                  <p:nvPr/>
                </p:nvSpPr>
                <p:spPr>
                  <a:xfrm>
                    <a:off x="98805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3" name="Прямоугольник 32"/>
                  <p:cNvSpPr/>
                  <p:nvPr/>
                </p:nvSpPr>
                <p:spPr>
                  <a:xfrm>
                    <a:off x="1164446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4" name="Прямоугольник 33"/>
                  <p:cNvSpPr/>
                  <p:nvPr/>
                </p:nvSpPr>
                <p:spPr>
                  <a:xfrm>
                    <a:off x="1340833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5" name="Прямоугольник 34"/>
                  <p:cNvSpPr/>
                  <p:nvPr/>
                </p:nvSpPr>
                <p:spPr>
                  <a:xfrm>
                    <a:off x="1517219" y="4390217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  <p:grpSp>
              <p:nvGrpSpPr>
                <p:cNvPr id="27" name="Группа 26"/>
                <p:cNvGrpSpPr/>
                <p:nvPr/>
              </p:nvGrpSpPr>
              <p:grpSpPr>
                <a:xfrm>
                  <a:off x="1979712" y="4018850"/>
                  <a:ext cx="653144" cy="165114"/>
                  <a:chOff x="1979712" y="4018850"/>
                  <a:chExt cx="653144" cy="165114"/>
                </a:xfrm>
                <a:grpFill/>
              </p:grpSpPr>
              <p:sp>
                <p:nvSpPr>
                  <p:cNvPr id="28" name="Прямоугольник 27"/>
                  <p:cNvSpPr/>
                  <p:nvPr/>
                </p:nvSpPr>
                <p:spPr>
                  <a:xfrm>
                    <a:off x="197971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29" name="Прямоугольник 28"/>
                  <p:cNvSpPr/>
                  <p:nvPr/>
                </p:nvSpPr>
                <p:spPr>
                  <a:xfrm>
                    <a:off x="2156099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2332486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  <p:sp>
                <p:nvSpPr>
                  <p:cNvPr id="31" name="Прямоугольник 30"/>
                  <p:cNvSpPr/>
                  <p:nvPr/>
                </p:nvSpPr>
                <p:spPr>
                  <a:xfrm>
                    <a:off x="2508872" y="4018850"/>
                    <a:ext cx="123984" cy="165114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/>
                  </a:p>
                </p:txBody>
              </p:sp>
            </p:grpSp>
          </p:grpSp>
          <p:grpSp>
            <p:nvGrpSpPr>
              <p:cNvPr id="14" name="Группа 13"/>
              <p:cNvGrpSpPr/>
              <p:nvPr/>
            </p:nvGrpSpPr>
            <p:grpSpPr>
              <a:xfrm>
                <a:off x="4207167" y="2813050"/>
                <a:ext cx="576000" cy="2392016"/>
                <a:chOff x="2132112" y="5203177"/>
                <a:chExt cx="653144" cy="165114"/>
              </a:xfrm>
              <a:grpFill/>
            </p:grpSpPr>
            <p:sp>
              <p:nvSpPr>
                <p:cNvPr id="20" name="Прямоугольник 19"/>
                <p:cNvSpPr/>
                <p:nvPr/>
              </p:nvSpPr>
              <p:spPr>
                <a:xfrm>
                  <a:off x="213211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2308499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2484886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>
                  <a:off x="266127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224834" y="2000250"/>
                <a:ext cx="459210" cy="685800"/>
                <a:chOff x="2132112" y="5203177"/>
                <a:chExt cx="653144" cy="165114"/>
              </a:xfrm>
              <a:grpFill/>
            </p:grpSpPr>
            <p:sp>
              <p:nvSpPr>
                <p:cNvPr id="16" name="Прямоугольник 15"/>
                <p:cNvSpPr/>
                <p:nvPr/>
              </p:nvSpPr>
              <p:spPr>
                <a:xfrm>
                  <a:off x="213211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2308499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8" name="Прямоугольник 17"/>
                <p:cNvSpPr/>
                <p:nvPr/>
              </p:nvSpPr>
              <p:spPr>
                <a:xfrm>
                  <a:off x="2484886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9" name="Прямоугольник 18"/>
                <p:cNvSpPr/>
                <p:nvPr/>
              </p:nvSpPr>
              <p:spPr>
                <a:xfrm>
                  <a:off x="2661272" y="5203177"/>
                  <a:ext cx="123984" cy="165114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ИТП ул. Ломоносова, 9б </a:t>
            </a: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3484767"/>
              </p:ext>
            </p:extLst>
          </p:nvPr>
        </p:nvGraphicFramePr>
        <p:xfrm>
          <a:off x="6187332" y="5417870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0,106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0,093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1497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2" y="1"/>
            <a:ext cx="7164288" cy="1124744"/>
          </a:xfrm>
          <a:ln w="12700">
            <a:miter lim="400000"/>
          </a:ln>
        </p:spPr>
        <p:txBody>
          <a:bodyPr lIns="0" tIns="0" rIns="0" bIns="0"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Устиновский </a:t>
            </a:r>
            <a:r>
              <a:rPr lang="ru-RU" sz="2800" b="1" dirty="0">
                <a:solidFill>
                  <a:schemeClr val="bg1"/>
                </a:solidFill>
              </a:rPr>
              <a:t>район (КВС)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34242"/>
              </p:ext>
            </p:extLst>
          </p:nvPr>
        </p:nvGraphicFramePr>
        <p:xfrm>
          <a:off x="251520" y="1268757"/>
          <a:ext cx="8712968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Протяженность сетей 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5,644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0,029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5,673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3,594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0,029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3,623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2,050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2,050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6094" y="121719"/>
            <a:ext cx="5539685" cy="7776865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ТК-2729 (ввод на ЦТП ул. Барышникова, 35а</a:t>
            </a:r>
            <a:r>
              <a:rPr lang="ru-RU" sz="2400" dirty="0" smtClean="0"/>
              <a:t>)(тариф, концессия)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0364066"/>
              </p:ext>
            </p:extLst>
          </p:nvPr>
        </p:nvGraphicFramePr>
        <p:xfrm>
          <a:off x="6824047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0,209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0,209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965163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ТК-2704 (ввод на ЦТП ул. Автозаводская, 38а</a:t>
            </a:r>
            <a:r>
              <a:rPr lang="ru-RU" sz="2400" dirty="0" smtClean="0"/>
              <a:t>) (концессия)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666568"/>
              </p:ext>
            </p:extLst>
          </p:nvPr>
        </p:nvGraphicFramePr>
        <p:xfrm>
          <a:off x="6474343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0,312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Заголовок 2"/>
          <p:cNvSpPr txBox="1">
            <a:spLocks/>
          </p:cNvSpPr>
          <p:nvPr/>
        </p:nvSpPr>
        <p:spPr>
          <a:xfrm>
            <a:off x="2395391" y="681380"/>
            <a:ext cx="6718998" cy="73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algn="r" defTabSz="410709">
              <a:defRPr sz="3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indent="160712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321424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482136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642849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803561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964274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124987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285697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ru-RU" sz="1800" kern="0" dirty="0" smtClean="0"/>
              <a:t>(*2 этапа)</a:t>
            </a:r>
            <a:endParaRPr lang="ru-RU" sz="1800" kern="0" dirty="0"/>
          </a:p>
        </p:txBody>
      </p:sp>
    </p:spTree>
    <p:extLst>
      <p:ext uri="{BB962C8B-B14F-4D97-AF65-F5344CB8AC3E}">
        <p14:creationId xmlns:p14="http://schemas.microsoft.com/office/powerpoint/2010/main" val="303767603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ЦТП </a:t>
            </a:r>
            <a:r>
              <a:rPr lang="ru-RU" sz="2400" dirty="0" smtClean="0"/>
              <a:t>Сабурова, </a:t>
            </a:r>
            <a:r>
              <a:rPr lang="ru-RU" sz="2400" dirty="0"/>
              <a:t>47а (</a:t>
            </a:r>
            <a:r>
              <a:rPr lang="ru-RU" sz="2400" dirty="0" smtClean="0"/>
              <a:t>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733255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34302"/>
              </p:ext>
            </p:extLst>
          </p:nvPr>
        </p:nvGraphicFramePr>
        <p:xfrm>
          <a:off x="6420083" y="5422940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0,349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0,159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565209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ЦТП 40 лет </a:t>
            </a:r>
            <a:r>
              <a:rPr lang="ru-RU" sz="2400" dirty="0" smtClean="0"/>
              <a:t>Победы, </a:t>
            </a:r>
            <a:r>
              <a:rPr lang="ru-RU" sz="2400" dirty="0"/>
              <a:t>78а (</a:t>
            </a:r>
            <a:r>
              <a:rPr lang="ru-RU" sz="2400" dirty="0" smtClean="0"/>
              <a:t>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3"/>
            <a:ext cx="9144000" cy="573325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9184293"/>
              </p:ext>
            </p:extLst>
          </p:nvPr>
        </p:nvGraphicFramePr>
        <p:xfrm>
          <a:off x="6600611" y="5412754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1,879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1,271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0,608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1591089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>от </a:t>
            </a:r>
            <a:r>
              <a:rPr lang="ru-RU" sz="2400" dirty="0"/>
              <a:t>ЦТП ул. Ворошилова, 28а (</a:t>
            </a:r>
            <a:r>
              <a:rPr lang="ru-RU" sz="2400" dirty="0" smtClean="0"/>
              <a:t>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3999" cy="573325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87873"/>
              </p:ext>
            </p:extLst>
          </p:nvPr>
        </p:nvGraphicFramePr>
        <p:xfrm>
          <a:off x="6856462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1,767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1,062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0,705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8515087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</a:t>
            </a:r>
            <a:r>
              <a:rPr lang="ru-RU" sz="2400" dirty="0" smtClean="0"/>
              <a:t>ЦТП </a:t>
            </a:r>
            <a:r>
              <a:rPr lang="ru-RU" sz="2400" dirty="0"/>
              <a:t>ул. Татьяны Барамзиной, </a:t>
            </a:r>
            <a:r>
              <a:rPr lang="ru-RU" sz="2400" dirty="0" smtClean="0"/>
              <a:t>72а</a:t>
            </a:r>
            <a:r>
              <a:rPr lang="ru-RU" sz="2400" dirty="0"/>
              <a:t> </a:t>
            </a: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3999" cy="573325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47181"/>
              </p:ext>
            </p:extLst>
          </p:nvPr>
        </p:nvGraphicFramePr>
        <p:xfrm>
          <a:off x="6149606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0,540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0,270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0,270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3486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</a:t>
            </a:r>
            <a:r>
              <a:rPr lang="ru-RU" sz="2400" dirty="0" smtClean="0"/>
              <a:t>от ЦТП </a:t>
            </a:r>
            <a:r>
              <a:rPr lang="ru-RU" sz="2400" dirty="0" err="1"/>
              <a:t>ул.Союзная</a:t>
            </a:r>
            <a:r>
              <a:rPr lang="ru-RU" sz="2400" dirty="0"/>
              <a:t>, 121 </a:t>
            </a: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392618"/>
              </p:ext>
            </p:extLst>
          </p:nvPr>
        </p:nvGraphicFramePr>
        <p:xfrm>
          <a:off x="6600611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0,308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0,309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893525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29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Текст 3"/>
          <p:cNvSpPr txBox="1">
            <a:spLocks/>
          </p:cNvSpPr>
          <p:nvPr/>
        </p:nvSpPr>
        <p:spPr>
          <a:xfrm>
            <a:off x="2195736" y="0"/>
            <a:ext cx="6739249" cy="1124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marL="0" marR="0" lvl="0" indent="0" algn="ctr" defTabSz="410709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Первомайский район (КВС)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575594"/>
              </p:ext>
            </p:extLst>
          </p:nvPr>
        </p:nvGraphicFramePr>
        <p:xfrm>
          <a:off x="179512" y="1340767"/>
          <a:ext cx="8856983" cy="5400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290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81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998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998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4125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Протяженность сетей 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6,557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5,101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11,658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5,668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2,719</a:t>
                      </a:r>
                      <a:endParaRPr lang="ru-RU" sz="1400" b="0" i="0" u="none" strike="noStrik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8,387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53115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ГВС</a:t>
                      </a: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0,889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2,382</a:t>
                      </a:r>
                      <a:endParaRPr lang="ru-RU" sz="1400" b="0" i="0" u="none" strike="noStrik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3,271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ru-RU" sz="3200" b="1" dirty="0" smtClean="0"/>
              <a:t>Общий свод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13337"/>
              </p:ext>
            </p:extLst>
          </p:nvPr>
        </p:nvGraphicFramePr>
        <p:xfrm>
          <a:off x="-3" y="1124745"/>
          <a:ext cx="9144005" cy="57332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16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580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801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5801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58011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580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5801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110689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Город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Объем запланированных работ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Октябрьский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Индустриальный 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 smtClean="0">
                          <a:solidFill>
                            <a:schemeClr val="tx1"/>
                          </a:solidFill>
                        </a:rPr>
                        <a:t>Устиновский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 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Первомайский район 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ru-RU" sz="11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Ленинский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3635">
                <a:tc rowSpan="7">
                  <a:txBody>
                    <a:bodyPr/>
                    <a:lstStyle/>
                    <a:p>
                      <a:pPr algn="ctr" defTabSz="410709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  <a:sym typeface="Arial"/>
                        </a:rPr>
                        <a:t>Ижевск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l" defTabSz="410709" fontAlgn="b"/>
                      <a:r>
                        <a:rPr lang="ru-RU" sz="1400" u="none" strike="noStrike" dirty="0" smtClean="0">
                          <a:sym typeface="Arial"/>
                        </a:rPr>
                        <a:t>Квартальные</a:t>
                      </a:r>
                      <a:r>
                        <a:rPr lang="ru-RU" sz="1400" u="none" strike="noStrike" baseline="0" dirty="0" smtClean="0">
                          <a:sym typeface="Arial"/>
                        </a:rPr>
                        <a:t> сети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u="none" strike="noStrik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Количество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28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3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defTabSz="410709" fontAlgn="b"/>
                      <a:r>
                        <a:rPr lang="ru-RU" sz="1400" u="none" strike="noStrike" dirty="0">
                          <a:sym typeface="Arial"/>
                        </a:rPr>
                        <a:t>Протяженность сетей </a:t>
                      </a:r>
                      <a:r>
                        <a:rPr lang="ru-RU" sz="1400" u="none" strike="noStrike" dirty="0" smtClean="0">
                          <a:sym typeface="Arial"/>
                        </a:rPr>
                        <a:t>, </a:t>
                      </a:r>
                      <a:r>
                        <a:rPr lang="ru-RU" sz="1400" u="none" strike="noStrike" dirty="0">
                          <a:sym typeface="Arial"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43,055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15,100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8,444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5,673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11,658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2,180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7385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ym typeface="Arial"/>
                        </a:rPr>
                        <a:t>из них отопление, км</a:t>
                      </a:r>
                    </a:p>
                    <a:p>
                      <a:pPr algn="r" defTabSz="410709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27,973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8,806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5,729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3,623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8,387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1,428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13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ym typeface="Arial"/>
                        </a:rPr>
                        <a:t>из них ГВС, км</a:t>
                      </a:r>
                    </a:p>
                    <a:p>
                      <a:pPr algn="r" defTabSz="410709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15,082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6,294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2,715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Calibri" panose="020F0502020204030204" pitchFamily="34" charset="0"/>
                        </a:rPr>
                        <a:t>2,050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3,271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0,752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78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ym typeface="Arial"/>
                        </a:rPr>
                        <a:t>Магистральные </a:t>
                      </a:r>
                      <a:r>
                        <a:rPr lang="ru-RU" sz="1400" u="none" strike="noStrike" baseline="0" dirty="0" smtClean="0">
                          <a:sym typeface="Arial"/>
                        </a:rPr>
                        <a:t>сети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sym typeface="Arial"/>
                        </a:rPr>
                        <a:t>Протяженность сетей ,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2,527</a:t>
                      </a:r>
                      <a:endParaRPr lang="ru-RU" sz="1400" u="none" strike="noStrike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2,527</a:t>
                      </a:r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b"/>
                      <a:endParaRPr lang="ru-RU" sz="1400" u="none" strike="noStrik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432275187"/>
                  </a:ext>
                </a:extLst>
              </a:tr>
              <a:tr h="737888">
                <a:tc vMerge="1"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/>
                        <a:t>Тепловые пункты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/>
                        <a:t>Количество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737888">
                <a:tc vMerge="1">
                  <a:txBody>
                    <a:bodyPr/>
                    <a:lstStyle/>
                    <a:p>
                      <a:pPr algn="ctr" defTabSz="410709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chemeClr val="dk1"/>
                          </a:solidFill>
                          <a:latin typeface="+mn-lt"/>
                        </a:rPr>
                        <a:t>Котельные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 smtClean="0"/>
                        <a:t>Количество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130785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0157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ТК-1829 </a:t>
            </a:r>
            <a:r>
              <a:rPr lang="ru-RU" sz="2400" dirty="0" smtClean="0"/>
              <a:t>(тариф, 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5368" y="-580628"/>
            <a:ext cx="5733259" cy="914400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636698"/>
              </p:ext>
            </p:extLst>
          </p:nvPr>
        </p:nvGraphicFramePr>
        <p:xfrm>
          <a:off x="203149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3,335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3,072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0,263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67713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ТК-1828/1 </a:t>
            </a:r>
            <a:r>
              <a:rPr lang="ru-RU" sz="2400" dirty="0" smtClean="0"/>
              <a:t>(ввод </a:t>
            </a:r>
            <a:r>
              <a:rPr lang="ru-RU" sz="2400" dirty="0"/>
              <a:t>на ИТП ул. Орджоникидзе, </a:t>
            </a:r>
            <a:r>
              <a:rPr lang="ru-RU" sz="2400" dirty="0" smtClean="0"/>
              <a:t>35б) </a:t>
            </a:r>
            <a:r>
              <a:rPr lang="ru-RU" sz="2400" dirty="0"/>
              <a:t>(</a:t>
            </a:r>
            <a:r>
              <a:rPr lang="ru-RU" sz="2400" dirty="0" smtClean="0"/>
              <a:t>тариф, 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5" t="1301" r="2409" b="22050"/>
          <a:stretch/>
        </p:blipFill>
        <p:spPr>
          <a:xfrm rot="5400000">
            <a:off x="2011263" y="805161"/>
            <a:ext cx="5569294" cy="6352476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98"/>
              </p:ext>
            </p:extLst>
          </p:nvPr>
        </p:nvGraphicFramePr>
        <p:xfrm>
          <a:off x="0" y="5413992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1,138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0,739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0,399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6221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БГВС ул. Орджоникидзе, 10а (</a:t>
            </a:r>
            <a:r>
              <a:rPr lang="ru-RU" sz="2400" dirty="0" smtClean="0"/>
              <a:t>тариф, концессия)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3999" cy="5733256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550167"/>
              </p:ext>
            </p:extLst>
          </p:nvPr>
        </p:nvGraphicFramePr>
        <p:xfrm>
          <a:off x="195077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1,478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0,859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0,619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229451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ЦТП ул. Воровского, 106а </a:t>
            </a:r>
            <a:r>
              <a:rPr lang="ru-RU" sz="2400" dirty="0" smtClean="0"/>
              <a:t>(тариф, 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5373" y="-580630"/>
            <a:ext cx="5733255" cy="914400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94907"/>
              </p:ext>
            </p:extLst>
          </p:nvPr>
        </p:nvGraphicFramePr>
        <p:xfrm>
          <a:off x="539552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4,769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2,779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1,990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57293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</a:t>
            </a:r>
            <a:r>
              <a:rPr lang="ru-RU" sz="2400" dirty="0" smtClean="0"/>
              <a:t>ТК-1134/6  </a:t>
            </a:r>
            <a:r>
              <a:rPr lang="ru-RU" sz="2400" dirty="0"/>
              <a:t>(ввод на ЦТП ул. Советская, 37) </a:t>
            </a: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0358417"/>
              </p:ext>
            </p:extLst>
          </p:nvPr>
        </p:nvGraphicFramePr>
        <p:xfrm>
          <a:off x="203149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0,937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0,937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Заголовок 2"/>
          <p:cNvSpPr txBox="1">
            <a:spLocks/>
          </p:cNvSpPr>
          <p:nvPr/>
        </p:nvSpPr>
        <p:spPr>
          <a:xfrm>
            <a:off x="2395391" y="609372"/>
            <a:ext cx="6718998" cy="731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Autofit/>
          </a:bodyPr>
          <a:lstStyle>
            <a:lvl1pPr algn="r" defTabSz="410709">
              <a:defRPr sz="31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defRPr>
            </a:lvl1pPr>
            <a:lvl2pPr indent="160712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321424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482136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642849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803561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964274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124987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285697" defTabSz="410709">
              <a:defRPr sz="5600">
                <a:solidFill>
                  <a:srgbClr val="525E6B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ru-RU" sz="1800" kern="0" dirty="0" smtClean="0"/>
              <a:t>(*2 этапа)</a:t>
            </a:r>
            <a:endParaRPr lang="ru-RU" sz="1800" kern="0" dirty="0"/>
          </a:p>
        </p:txBody>
      </p:sp>
    </p:spTree>
    <p:extLst>
      <p:ext uri="{BB962C8B-B14F-4D97-AF65-F5344CB8AC3E}">
        <p14:creationId xmlns:p14="http://schemas.microsoft.com/office/powerpoint/2010/main" val="24380791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2" y="1"/>
            <a:ext cx="7164288" cy="1124743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Ленинский район (КВС)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68059"/>
              </p:ext>
            </p:extLst>
          </p:nvPr>
        </p:nvGraphicFramePr>
        <p:xfrm>
          <a:off x="251520" y="1268757"/>
          <a:ext cx="8712968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Протяженность сетей 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2,180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1,428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0,752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0,752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от  УТ-1 (ввод на ЦТП ул. Тверская, 54аТ</a:t>
            </a:r>
            <a:r>
              <a:rPr lang="ru-RU" sz="2400" dirty="0" smtClean="0"/>
              <a:t>) (тариф)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2823247"/>
              </p:ext>
            </p:extLst>
          </p:nvPr>
        </p:nvGraphicFramePr>
        <p:xfrm>
          <a:off x="6420082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0,200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1150"/>
          <a:stretch/>
        </p:blipFill>
        <p:spPr>
          <a:xfrm>
            <a:off x="395536" y="1290414"/>
            <a:ext cx="5112568" cy="54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13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23728" y="209325"/>
            <a:ext cx="6838261" cy="731396"/>
          </a:xfrm>
        </p:spPr>
        <p:txBody>
          <a:bodyPr/>
          <a:lstStyle/>
          <a:p>
            <a:r>
              <a:rPr lang="ru-RU" sz="2400" dirty="0" smtClean="0"/>
              <a:t> </a:t>
            </a:r>
            <a:r>
              <a:rPr lang="ru-RU" sz="2400" dirty="0"/>
              <a:t>Сети теплоснабжения </a:t>
            </a:r>
            <a:r>
              <a:rPr lang="ru-RU" sz="2400" dirty="0" smtClean="0"/>
              <a:t>от </a:t>
            </a:r>
            <a:r>
              <a:rPr lang="ru-RU" sz="2400" dirty="0"/>
              <a:t>котельной </a:t>
            </a:r>
            <a:r>
              <a:rPr lang="ru-RU" sz="2400" dirty="0" err="1"/>
              <a:t>ул.Строителей</a:t>
            </a:r>
            <a:r>
              <a:rPr lang="ru-RU" sz="2400" dirty="0"/>
              <a:t>, 66а </a:t>
            </a:r>
            <a:r>
              <a:rPr lang="ru-RU" sz="2400" dirty="0" smtClean="0"/>
              <a:t>(концессия)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4743"/>
            <a:ext cx="9144000" cy="573325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200653"/>
              </p:ext>
            </p:extLst>
          </p:nvPr>
        </p:nvGraphicFramePr>
        <p:xfrm>
          <a:off x="323528" y="5408093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1,980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1,228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0,752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001449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>
              <a:defRPr/>
            </a:pPr>
            <a:r>
              <a:rPr lang="ru-RU" sz="3200" b="1" dirty="0" err="1" smtClean="0"/>
              <a:t>ТПиР</a:t>
            </a:r>
            <a:r>
              <a:rPr lang="ru-RU" sz="3200" b="1" dirty="0" smtClean="0"/>
              <a:t> магистральных сетей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3944929"/>
              </p:ext>
            </p:extLst>
          </p:nvPr>
        </p:nvGraphicFramePr>
        <p:xfrm>
          <a:off x="2" y="1124744"/>
          <a:ext cx="9143998" cy="5733256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88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32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01180">
                  <a:extLst>
                    <a:ext uri="{9D8B030D-6E8A-4147-A177-3AD203B41FA5}">
                      <a16:colId xmlns="" xmlns:a16="http://schemas.microsoft.com/office/drawing/2014/main" val="606983697"/>
                    </a:ext>
                  </a:extLst>
                </a:gridCol>
                <a:gridCol w="1815326">
                  <a:extLst>
                    <a:ext uri="{9D8B030D-6E8A-4147-A177-3AD203B41FA5}">
                      <a16:colId xmlns="" xmlns:a16="http://schemas.microsoft.com/office/drawing/2014/main" val="2391105509"/>
                    </a:ext>
                  </a:extLst>
                </a:gridCol>
                <a:gridCol w="181532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397189"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Район</a:t>
                      </a: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Октябрьский</a:t>
                      </a: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u="none" strike="noStrike" dirty="0" smtClean="0">
                        <a:solidFill>
                          <a:schemeClr val="tx1"/>
                        </a:solidFill>
                      </a:endParaRP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u="none" strike="noStrike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vert="vert27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4689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Участок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ТК-1.503 - ТК-1.505 по ул. Холмогорова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ТК-1.503 - т. 421 по ул. Холмогорова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т. 419 -т. 421 по ул. Холмогорова</a:t>
                      </a:r>
                      <a:endParaRPr lang="ru-RU" sz="140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ТК204 -ТК204б по ул. Горького</a:t>
                      </a:r>
                      <a:endParaRPr lang="ru-RU" sz="14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ТК1.508 - ТК1.511</a:t>
                      </a:r>
                      <a:endParaRPr lang="ru-RU" sz="14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81378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Протяженность сетей, км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843</a:t>
                      </a:r>
                      <a:endParaRPr lang="ru-RU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876</a:t>
                      </a:r>
                      <a:endParaRPr lang="ru-RU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  <a:endParaRPr lang="ru-RU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642</a:t>
                      </a:r>
                      <a:endParaRPr lang="ru-RU" sz="14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2554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1302" y="33835"/>
            <a:ext cx="5497381" cy="777686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39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1800" dirty="0" smtClean="0"/>
              <a:t>ТК-1.503 - ТК-1.505 </a:t>
            </a:r>
            <a:r>
              <a:rPr lang="ru-RU" sz="1800" dirty="0"/>
              <a:t>по ул. Холмогорова</a:t>
            </a:r>
            <a:br>
              <a:rPr lang="ru-RU" sz="1800" dirty="0"/>
            </a:br>
            <a:r>
              <a:rPr lang="ru-RU" sz="1800" dirty="0" smtClean="0"/>
              <a:t>ТК-1.503 - т</a:t>
            </a:r>
            <a:r>
              <a:rPr lang="ru-RU" sz="1800" dirty="0"/>
              <a:t>. 421 по ул. </a:t>
            </a:r>
            <a:r>
              <a:rPr lang="ru-RU" sz="1800" dirty="0" smtClean="0"/>
              <a:t>Холмогорова</a:t>
            </a:r>
            <a:r>
              <a:rPr lang="en-US" sz="1800" dirty="0"/>
              <a:t>*</a:t>
            </a:r>
            <a:r>
              <a:rPr lang="en-US" sz="1800" dirty="0" smtClean="0"/>
              <a:t> (</a:t>
            </a:r>
            <a:r>
              <a:rPr lang="ru-RU" sz="1800" dirty="0"/>
              <a:t>Сети теплоснабжения  от ТК-1501 (ввод на ЦТП ул. Пушкинская, 373б</a:t>
            </a:r>
            <a:r>
              <a:rPr lang="ru-RU" sz="1800" dirty="0" smtClean="0"/>
              <a:t>)</a:t>
            </a:r>
            <a:r>
              <a:rPr lang="en-US" sz="1800" dirty="0" smtClean="0"/>
              <a:t>)</a:t>
            </a: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319314"/>
              </p:ext>
            </p:extLst>
          </p:nvPr>
        </p:nvGraphicFramePr>
        <p:xfrm>
          <a:off x="6600611" y="1772816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843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5683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"/>
            <a:r>
              <a:rPr lang="ru-RU" sz="3200" b="1" dirty="0" smtClean="0"/>
              <a:t>ТПиР тепловых пунктов</a:t>
            </a:r>
            <a:br>
              <a:rPr lang="ru-RU" sz="3200" b="1" dirty="0" smtClean="0"/>
            </a:br>
            <a:endParaRPr lang="ru-RU" sz="3200" b="1" dirty="0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919604"/>
              </p:ext>
            </p:extLst>
          </p:nvPr>
        </p:nvGraphicFramePr>
        <p:xfrm>
          <a:off x="1" y="1124747"/>
          <a:ext cx="9143999" cy="58459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1894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464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4122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366687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20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Район 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ЦТП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Адрес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Мероприятия по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</a:rPr>
                        <a:t>ТПиР</a:t>
                      </a:r>
                      <a:endParaRPr lang="ru-RU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04860">
                <a:tc rowSpan="3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Октябрьский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ИТП ул. Пушкинская, 247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Пушкинская, 247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Замена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водоподогревателей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на пластинчатые, запорной арматуры, трубная обвязка;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установка циркуляционных насосов </a:t>
                      </a:r>
                      <a:r>
                        <a:rPr lang="ru-RU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 шкафом управления;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установка регулятора температуры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с шкафом управления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установка ВРУ.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8281">
                <a:tc v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БГВС ул. Пушкинская, 262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Пушкинская, 262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5272">
                <a:tc v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 ул. 10 лет Октября, 7а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10 лет Октября, 7а</a:t>
                      </a:r>
                    </a:p>
                  </a:txBody>
                  <a:tcPr marL="9525" marR="9525" marT="9525" marB="0" anchor="ctr"/>
                </a:tc>
                <a:tc rowSpan="4"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на пластинчатые, запорной арматуры, трубная обвязка; замена насосов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с шкафом управления; замена насосов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ХВС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с шкафом управления; установка регулятора температуры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с шкафом управления. Замена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водоподогревателей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отопления на пластинчатые, запорной арматуры, трубная обвязка; замена сетевых насосов отопления с шкафом управления; установка</a:t>
                      </a:r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корректирующих и откачивающих </a:t>
                      </a:r>
                      <a:r>
                        <a:rPr lang="ru-RU" sz="1100" u="none" strike="noStrike" baseline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насосов </a:t>
                      </a:r>
                      <a:r>
                        <a:rPr lang="ru-RU" sz="1100" u="none" strike="noStrike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шкафом управления; замена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подпиточных</a:t>
                      </a:r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насосов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 шкафом управления; установка ВРУ.</a:t>
                      </a:r>
                      <a:endParaRPr lang="ru-RU" sz="11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746718763"/>
                  </a:ext>
                </a:extLst>
              </a:tr>
              <a:tr h="490602">
                <a:tc rowSpan="4"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Индустриальный  район</a:t>
                      </a:r>
                      <a:endParaRPr lang="ru-RU" sz="12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 ул. Холмогорова, 90а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Холмогорова, 90а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186658813"/>
                  </a:ext>
                </a:extLst>
              </a:tr>
              <a:tr h="537937">
                <a:tc v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 ул. Серова, 65/1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Серова, 65/1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l" fontAlgn="ctr"/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874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ул.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Буммашевская, 13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Буммашевская, 13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713440327"/>
                  </a:ext>
                </a:extLst>
              </a:tr>
              <a:tr h="567344">
                <a:tc vMerge="1"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БГВС ул. Дзержинского, 32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Дзержинского, 32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Замена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водоподогревателей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на пластинчатые, запорной арматуры, трубная обвязка;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установка циркуляционных насосов </a:t>
                      </a:r>
                      <a:r>
                        <a:rPr lang="ru-RU" sz="11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 шкафом управления;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установка регулятора температуры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с шкафом управления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;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установка ВРУ.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290425497"/>
                  </a:ext>
                </a:extLst>
              </a:tr>
              <a:tr h="627593">
                <a:tc rowSpan="2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Устиновский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ЦТП ул. Союзная, 147а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ул. Союзная, 147а</a:t>
                      </a: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algn="l"/>
                      <a:r>
                        <a:rPr lang="ru-RU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Замена </a:t>
                      </a:r>
                      <a:r>
                        <a:rPr lang="ru-RU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водоподогревателей</a:t>
                      </a:r>
                      <a:r>
                        <a:rPr lang="ru-RU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ru-RU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на пластинчатые, запорной арматуры, трубная обвязка; замена насосов </a:t>
                      </a:r>
                      <a:r>
                        <a:rPr lang="ru-RU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 шкафом управления;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замена насосов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ХВС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с шкафом управления, </a:t>
                      </a:r>
                      <a:r>
                        <a:rPr lang="ru-RU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установка регулятора температуры </a:t>
                      </a:r>
                      <a:r>
                        <a:rPr lang="ru-RU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ГВС</a:t>
                      </a:r>
                      <a:r>
                        <a:rPr lang="ru-RU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 шкафом управления. Замена </a:t>
                      </a:r>
                      <a:r>
                        <a:rPr lang="ru-RU" sz="1100" dirty="0" err="1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водоподогревателей</a:t>
                      </a:r>
                      <a:r>
                        <a:rPr lang="ru-RU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отопления на пластинчатые, запорной арматуры, трубная обвязка; замена сетевых насосов отопления с шкафом управления;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замена </a:t>
                      </a:r>
                      <a:r>
                        <a:rPr lang="ru-RU" sz="11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подпиточных</a:t>
                      </a:r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насосов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 шкафом управления; </a:t>
                      </a:r>
                      <a:r>
                        <a:rPr lang="ru-RU" sz="11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установка ВРУ.</a:t>
                      </a:r>
                      <a:endParaRPr lang="ru-RU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687214437"/>
                  </a:ext>
                </a:extLst>
              </a:tr>
              <a:tr h="715312">
                <a:tc vMerge="1"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ул.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40 лет Победы,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78а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40 лет Победы,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78а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5272">
                <a:tc>
                  <a:txBody>
                    <a:bodyPr/>
                    <a:lstStyle/>
                    <a:p>
                      <a:pPr marL="0" marR="0" lvl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Первомайский район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ЦТП</a:t>
                      </a:r>
                      <a:r>
                        <a:rPr lang="en-US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Ленина, 116а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Ленина, 116а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3047219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5370" y="-580627"/>
            <a:ext cx="5733257" cy="914400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40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т. 419 -т. 421 по ул. Холмогорова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248627"/>
              </p:ext>
            </p:extLst>
          </p:nvPr>
        </p:nvGraphicFramePr>
        <p:xfrm>
          <a:off x="9468544" y="2564904"/>
          <a:ext cx="1920579" cy="891742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endParaRPr lang="ru-RU" sz="1200" b="1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439382"/>
              </p:ext>
            </p:extLst>
          </p:nvPr>
        </p:nvGraphicFramePr>
        <p:xfrm>
          <a:off x="6516216" y="5836309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8627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5370" y="-580629"/>
            <a:ext cx="5733257" cy="914400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41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2400" dirty="0" smtClean="0"/>
              <a:t>ТК204 -ТК204б по ул. Горького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504456"/>
              </p:ext>
            </p:extLst>
          </p:nvPr>
        </p:nvGraphicFramePr>
        <p:xfrm>
          <a:off x="683568" y="5013176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7553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42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sz="2400" dirty="0" smtClean="0"/>
              <a:t>ТК1.508 </a:t>
            </a:r>
            <a:r>
              <a:rPr lang="ru-RU" sz="2400" dirty="0"/>
              <a:t>- </a:t>
            </a:r>
            <a:r>
              <a:rPr lang="ru-RU" sz="2400" dirty="0" smtClean="0"/>
              <a:t>ТК1.511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5372" y="-580626"/>
            <a:ext cx="5733258" cy="914400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879664"/>
              </p:ext>
            </p:extLst>
          </p:nvPr>
        </p:nvGraphicFramePr>
        <p:xfrm>
          <a:off x="179512" y="5853964"/>
          <a:ext cx="1920579" cy="1004036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3501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43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Заключение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54305" y="3429000"/>
            <a:ext cx="8035393" cy="148716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2800" dirty="0" smtClean="0"/>
              <a:t>Спасибо за внимание!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7478901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5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"/>
            <a:r>
              <a:rPr lang="ru-RU" sz="3200" b="1" dirty="0" smtClean="0"/>
              <a:t>ТПиР котельных</a:t>
            </a:r>
            <a:br>
              <a:rPr lang="ru-RU" sz="3200" b="1" dirty="0" smtClean="0"/>
            </a:br>
            <a:endParaRPr lang="ru-RU" sz="3200" b="1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198413"/>
              </p:ext>
            </p:extLst>
          </p:nvPr>
        </p:nvGraphicFramePr>
        <p:xfrm>
          <a:off x="0" y="1124744"/>
          <a:ext cx="9144000" cy="57332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91680">
                  <a:extLst>
                    <a:ext uri="{9D8B030D-6E8A-4147-A177-3AD203B41FA5}">
                      <a16:colId xmlns="" xmlns:a16="http://schemas.microsoft.com/office/drawing/2014/main" val="3217545775"/>
                    </a:ext>
                  </a:extLst>
                </a:gridCol>
                <a:gridCol w="30963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67744">
                  <a:extLst>
                    <a:ext uri="{9D8B030D-6E8A-4147-A177-3AD203B41FA5}">
                      <a16:colId xmlns="" xmlns:a16="http://schemas.microsoft.com/office/drawing/2014/main" val="1359229537"/>
                    </a:ext>
                  </a:extLst>
                </a:gridCol>
              </a:tblGrid>
              <a:tr h="347477"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Район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Котельная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Адрес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Мероприятия по ТПиР</a:t>
                      </a: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2562">
                <a:tc rowSpan="3"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Индустриальный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ул. Халтурина, 17К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Халтурина, 17К</a:t>
                      </a: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Заключение договора с газоснабжающей организацией и получение ТУ на подключение к сетям газораспределения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24677167"/>
                  </a:ext>
                </a:extLst>
              </a:tr>
              <a:tr h="312741">
                <a:tc vMerge="1"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проезд Михайлова, 26б 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проезд Михайлова, 26б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800325669"/>
                  </a:ext>
                </a:extLst>
              </a:tr>
              <a:tr h="466851">
                <a:tc vMerge="1">
                  <a:txBody>
                    <a:bodyPr/>
                    <a:lstStyle/>
                    <a:p>
                      <a:pPr algn="ctr" defTabSz="410709" fontAlgn="ctr"/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</a:t>
                      </a:r>
                      <a:r>
                        <a:rPr lang="ru-RU" sz="120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ГПО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Сельская, 1б</a:t>
                      </a: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Строительно-монтажные работы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264687386"/>
                  </a:ext>
                </a:extLst>
              </a:tr>
              <a:tr h="319836">
                <a:tc rowSpan="4"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Первомайский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"Костина мельница"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Аграрная, 28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58468413"/>
                  </a:ext>
                </a:extLst>
              </a:tr>
              <a:tr h="466851">
                <a:tc vMerge="1">
                  <a:txBody>
                    <a:bodyPr/>
                    <a:lstStyle/>
                    <a:p>
                      <a:pPr algn="ctr" defTabSz="410709" fontAlgn="ctr"/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совхоз Медведево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мкр. совхоз Медведево, 1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023131473"/>
                  </a:ext>
                </a:extLst>
              </a:tr>
              <a:tr h="318295">
                <a:tc vMerge="1">
                  <a:txBody>
                    <a:bodyPr/>
                    <a:lstStyle/>
                    <a:p>
                      <a:pPr algn="ctr" defTabSz="410709" fontAlgn="ctr"/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п. Октябрьский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п. Октябрьский</a:t>
                      </a:r>
                    </a:p>
                  </a:txBody>
                  <a:tcPr marL="9525" marR="9525" marT="9525" marB="0" anchor="ctr"/>
                </a:tc>
                <a:tc rowSpan="5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Заключение договора с газоснабжающей организацией и получение ТУ на подключение к сетям газораспределения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15618086"/>
                  </a:ext>
                </a:extLst>
              </a:tr>
              <a:tr h="352637">
                <a:tc vMerge="1">
                  <a:txBody>
                    <a:bodyPr/>
                    <a:lstStyle/>
                    <a:p>
                      <a:pPr algn="ctr" defTabSz="410709" fontAlgn="ctr"/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санаторий Медведево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7 км Сарапульского тракта ,13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317108006"/>
                  </a:ext>
                </a:extLst>
              </a:tr>
              <a:tr h="352637">
                <a:tc rowSpan="7">
                  <a:txBody>
                    <a:bodyPr/>
                    <a:lstStyle/>
                    <a:p>
                      <a:pPr marL="0" marR="0" lvl="0" indent="0" algn="ctr" defTabSz="410709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Ленинский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школы №6 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Калининградская,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23</a:t>
                      </a: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00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школы №36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Камская, 6а</a:t>
                      </a:r>
                    </a:p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3701631981"/>
                  </a:ext>
                </a:extLst>
              </a:tr>
              <a:tr h="35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школы №65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Щедрина, 1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853567043"/>
                  </a:ext>
                </a:extLst>
              </a:tr>
              <a:tr h="3836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школы №12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Азина, 325</a:t>
                      </a:r>
                    </a:p>
                  </a:txBody>
                  <a:tcPr marL="9525" marR="9525" marT="9525" marB="0" anchor="ctr"/>
                </a:tc>
                <a:tc rowSpan="3"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Строительно-монтажные работы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432706901"/>
                  </a:ext>
                </a:extLst>
              </a:tr>
              <a:tr h="32587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школы №10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Степная, 81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419471"/>
                  </a:ext>
                </a:extLst>
              </a:tr>
              <a:tr h="4682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defTabSz="410709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ул. Короткая, 93</a:t>
                      </a:r>
                      <a:endParaRPr lang="ru-RU" sz="120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Короткая, 93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106266046"/>
                  </a:ext>
                </a:extLst>
              </a:tr>
              <a:tr h="3615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Котельная ул. </a:t>
                      </a:r>
                      <a:r>
                        <a:rPr lang="ru-RU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Дружбы, 2в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ул. </a:t>
                      </a:r>
                      <a:r>
                        <a:rPr lang="ru-RU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Дружбы, 2в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10709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Установка узлов учета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2802115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5177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6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79712" y="1"/>
            <a:ext cx="7164288" cy="1124743"/>
          </a:xfrm>
        </p:spPr>
        <p:txBody>
          <a:bodyPr>
            <a:normAutofit/>
          </a:bodyPr>
          <a:lstStyle/>
          <a:p>
            <a:pPr algn="ctr">
              <a:spcBef>
                <a:spcPts val="60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Октябрьский район (КВС)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9247653"/>
              </p:ext>
            </p:extLst>
          </p:nvPr>
        </p:nvGraphicFramePr>
        <p:xfrm>
          <a:off x="251520" y="1268757"/>
          <a:ext cx="8712968" cy="532859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9025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641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15371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Концессионное соглашение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Иное имущество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Итого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Протяженность сетей 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10,242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4,858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15,100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отопление, 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6,174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2,632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8,806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7741">
                <a:tc>
                  <a:txBody>
                    <a:bodyPr/>
                    <a:lstStyle/>
                    <a:p>
                      <a:pPr marL="0" marR="0" indent="0" algn="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 них ГВС,</a:t>
                      </a:r>
                      <a:r>
                        <a:rPr lang="ru-RU" sz="1400" u="none" strike="noStrike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км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4,068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2,226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6,294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7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 от ЦТП ул.10 лет </a:t>
            </a:r>
            <a:r>
              <a:rPr lang="ru-RU" sz="2400" dirty="0" smtClean="0"/>
              <a:t>Октября, </a:t>
            </a:r>
            <a:r>
              <a:rPr lang="ru-RU" sz="2400" dirty="0"/>
              <a:t>21а </a:t>
            </a:r>
            <a:r>
              <a:rPr lang="ru-RU" sz="2400" dirty="0" smtClean="0"/>
              <a:t>(тариф, концессия)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1" b="26525"/>
          <a:stretch/>
        </p:blipFill>
        <p:spPr>
          <a:xfrm>
            <a:off x="1187624" y="1268760"/>
            <a:ext cx="7056784" cy="5495132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3545734"/>
              </p:ext>
            </p:extLst>
          </p:nvPr>
        </p:nvGraphicFramePr>
        <p:xfrm>
          <a:off x="-3" y="5404364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6,014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3,334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2,680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901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5658" y="160163"/>
            <a:ext cx="5385700" cy="763589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8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ЦТП ул. Карла Маркса, </a:t>
            </a:r>
            <a:r>
              <a:rPr lang="ru-RU" sz="2400" dirty="0" smtClean="0"/>
              <a:t>265Т(тариф)</a:t>
            </a:r>
            <a:endParaRPr lang="ru-RU" sz="24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817487"/>
              </p:ext>
            </p:extLst>
          </p:nvPr>
        </p:nvGraphicFramePr>
        <p:xfrm>
          <a:off x="827584" y="5392718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1,978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1,043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0,935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76641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2"/>
          <a:stretch/>
        </p:blipFill>
        <p:spPr>
          <a:xfrm rot="5400000">
            <a:off x="1743203" y="-296352"/>
            <a:ext cx="5512157" cy="864238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>
                <a:solidFill>
                  <a:srgbClr val="FFFFFF">
                    <a:lumMod val="50000"/>
                  </a:srgbClr>
                </a:solidFill>
              </a:rPr>
              <a:pPr/>
              <a:t>9</a:t>
            </a:fld>
            <a:endParaRPr lang="ru-RU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Сети теплоснабжения от ЦТП </a:t>
            </a:r>
            <a:r>
              <a:rPr lang="ru-RU" sz="2400" dirty="0" smtClean="0"/>
              <a:t>Металлистов, 52 (тариф, концессия)</a:t>
            </a:r>
            <a:endParaRPr lang="ru-RU" sz="24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023823"/>
              </p:ext>
            </p:extLst>
          </p:nvPr>
        </p:nvGraphicFramePr>
        <p:xfrm>
          <a:off x="7041410" y="5415294"/>
          <a:ext cx="1920579" cy="1449907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9174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316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45871">
                <a:tc>
                  <a:txBody>
                    <a:bodyPr/>
                    <a:lstStyle/>
                    <a:p>
                      <a:pPr algn="ctr" defTabSz="410709" fontAlgn="b"/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Протяженность </a:t>
                      </a: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сетей,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2,356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отопление,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1,178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5871">
                <a:tc>
                  <a:txBody>
                    <a:bodyPr/>
                    <a:lstStyle/>
                    <a:p>
                      <a:pPr marL="0" marR="0" indent="0" algn="ctr" defTabSz="410709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ГВС, км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1,178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0843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17839&quot;&gt;&lt;version val=&quot;21124&quot;/&gt;&lt;CPresentation id=&quot;1&quot;&gt;&lt;m_defprecNumber idref=&quot;2&quot;/&gt;&lt;m_defprecPercent idref=&quot;3&quot;/&gt;&lt;m_defprecDate idref=&quot;4&quot;/&gt;&lt;m_defprecYear idref=&quot;5&quot;/&gt;&lt;m_defprecQuarter idref=&quot;6&quot;/&gt;&lt;m_defprecMonth idref=&quot;7&quot;/&gt;&lt;m_defprecWeek idref=&quot;8&quot;/&gt;&lt;m_defprecDay idref=&quot;9&quot;/&gt;&lt;m_mruColor&gt;&lt;m_vecMRU length=&quot;0&quot;/&gt;&lt;/m_mruColor&gt;&lt;m_mapectfillschemeMRU&gt;&lt;key val=&quot;4&quot;/&gt;&lt;elem&gt;&lt;m_nPartnerID val=&quot;530&quot;/&gt;&lt;m_nIndex val=&quot;2&quot;/&gt;&lt;/elem&gt;&lt;/m_mapectfillschemeMRU&gt;&lt;m_eweekdayFirstOfWeek val=&quot;2&quot;/&gt;&lt;m_eweekdayFirstOfWorkweek val=&quot;2&quot;/&gt;&lt;m_eweekdayFirstOfWeekend val=&quot;7&quot;/&gt;&lt;/CPresentation&gt;&lt;CDefaultPrec id=&quot;9&quot;&gt;&lt;m_precDefault/&gt;&lt;/CDefaultPrec&gt;&lt;CDefaultPrec id=&quot;8&quot;&gt;&lt;m_precDefault/&gt;&lt;/CDefaultPrec&gt;&lt;CDefaultPrec id=&quot;7&quot;&gt;&lt;m_precDefault/&gt;&lt;/CDefaultPrec&gt;&lt;CDefaultPrec id=&quot;6&quot;&gt;&lt;m_precDefault/&gt;&lt;/CDefaultPrec&gt;&lt;CDefaultPrec id=&quot;5&quot;&gt;&lt;m_precDefault/&gt;&lt;/CDefaultPrec&gt;&lt;CDefaultPrec id=&quot;4&quot;&gt;&lt;m_precDefault/&gt;&lt;/CDefaultPrec&gt;&lt;CDefaultPrec id=&quot;3&quot;&gt;&lt;m_precDefault/&gt;&lt;/CDefaultPrec&gt;&lt;CDefaultPrec id=&quot;2&quot;&gt;&lt;m_precDefault&gt;&lt;m_chDecimalSymbol&gt;,&lt;/m_chDecimalSymbol&gt;&lt;m_nGroupingDigits val=&quot;3&quot;/&gt;&lt;m_chGroupingSymbol&gt; &lt;/m_chGroupingSymbol&gt;&lt;m_chDecimalSymbol17909&gt;,&lt;/m_chDecimalSymbol17909&gt;&lt;m_nGroupingDigits17909 val=&quot;3&quot;/&gt;&lt;m_chGroupingSymbol17909&gt; &lt;/m_chGroupingSymbol17909&gt;&lt;/m_precDefault&gt;&lt;/CDefaultPrec&gt;&lt;/root&gt;"/>
  <p:tag name="THINKCELLUNDODONOTDELETE" val="49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Light"/>
            <a:ea typeface="Helvetica Light"/>
            <a:cs typeface="Helvetica Light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76417</TotalTime>
  <Words>1648</Words>
  <Application>Microsoft Office PowerPoint</Application>
  <PresentationFormat>Экран (4:3)</PresentationFormat>
  <Paragraphs>501</Paragraphs>
  <Slides>43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3_White</vt:lpstr>
      <vt:lpstr>Презентация PowerPoint</vt:lpstr>
      <vt:lpstr>Содержание</vt:lpstr>
      <vt:lpstr>Общий свод</vt:lpstr>
      <vt:lpstr>ТПиР тепловых пунктов </vt:lpstr>
      <vt:lpstr>ТПиР котельных </vt:lpstr>
      <vt:lpstr>Презентация PowerPoint</vt:lpstr>
      <vt:lpstr>Сети теплоснабжения  от ЦТП ул.10 лет Октября, 21а (тариф, концессия)</vt:lpstr>
      <vt:lpstr>Сети теплоснабжения от ЦТП ул. Карла Маркса, 265Т(тариф)</vt:lpstr>
      <vt:lpstr>Сети теплоснабжения от ЦТП Металлистов, 52 (тариф, концессия)</vt:lpstr>
      <vt:lpstr>Сети теплоснабжения от ЦТП ул. Пушкинская, 245б (тариф) </vt:lpstr>
      <vt:lpstr>Сети теплоснабжения от ТК-1311 (тариф, концессия) </vt:lpstr>
      <vt:lpstr>Презентация PowerPoint</vt:lpstr>
      <vt:lpstr>Сети теплоснабжения от ТК-2106 (концессия)</vt:lpstr>
      <vt:lpstr>Сети теплоснабжения от ТК-2211 (концессия)</vt:lpstr>
      <vt:lpstr>Сети теплоснабжения от ЦТП ул. Парковая,5 (концессия)</vt:lpstr>
      <vt:lpstr>Сети теплоснабжения от ЦТП ул. Холмогорова, 90а (концессия)</vt:lpstr>
      <vt:lpstr>Сети теплоснабжения от ТК-2135а (концессия)</vt:lpstr>
      <vt:lpstr>Сети теплоснабжения от ТК-1216 (концессия)</vt:lpstr>
      <vt:lpstr>Сети теплоснабжения от ЦТП ул. Буммашевская, 13 (концессия)</vt:lpstr>
      <vt:lpstr>Сети теплоснабжения от ИТП ул. Ломоносова, 9б (концессия)</vt:lpstr>
      <vt:lpstr>Презентация PowerPoint</vt:lpstr>
      <vt:lpstr>Сети теплоснабжения от ТК-2729 (ввод на ЦТП ул. Барышникова, 35а)(тариф, концессия)</vt:lpstr>
      <vt:lpstr>Сети теплоснабжения от ТК-2704 (ввод на ЦТП ул. Автозаводская, 38а) (концессия)</vt:lpstr>
      <vt:lpstr>Сети теплоснабжения от ЦТП Сабурова, 47а (концессия)</vt:lpstr>
      <vt:lpstr>Сети теплоснабжения от ЦТП 40 лет Победы, 78а (концессия)</vt:lpstr>
      <vt:lpstr>Сети теплоснабжения от ЦТП ул. Ворошилова, 28а (концессия)</vt:lpstr>
      <vt:lpstr>Сети теплоснабжения от ЦТП ул. Татьяны Барамзиной, 72а (концессия)</vt:lpstr>
      <vt:lpstr>Сети теплоснабжения от ЦТП ул.Союзная, 121 (концессия)</vt:lpstr>
      <vt:lpstr>Презентация PowerPoint</vt:lpstr>
      <vt:lpstr> Сети теплоснабжения от ТК-1829 (тариф, концессия)</vt:lpstr>
      <vt:lpstr> Сети теплоснабжения от ТК-1828/1 (ввод на ИТП ул. Орджоникидзе, 35б) (тариф, концессия)</vt:lpstr>
      <vt:lpstr> Сети теплоснабжения от БГВС ул. Орджоникидзе, 10а (тариф, концессия)</vt:lpstr>
      <vt:lpstr> Сети теплоснабжения от ЦТП ул. Воровского, 106а (тариф, концессия)</vt:lpstr>
      <vt:lpstr> Сети теплоснабжения от ТК-1134/6  (ввод на ЦТП ул. Советская, 37) (концессия)</vt:lpstr>
      <vt:lpstr>Презентация PowerPoint</vt:lpstr>
      <vt:lpstr> Сети теплоснабжения от  УТ-1 (ввод на ЦТП ул. Тверская, 54аТ) (тариф)</vt:lpstr>
      <vt:lpstr> Сети теплоснабжения от котельной ул.Строителей, 66а (концессия)</vt:lpstr>
      <vt:lpstr>ТПиР магистральных сетей</vt:lpstr>
      <vt:lpstr>ТК-1.503 - ТК-1.505 по ул. Холмогорова ТК-1.503 - т. 421 по ул. Холмогорова* (Сети теплоснабжения  от ТК-1501 (ввод на ЦТП ул. Пушкинская, 373б))</vt:lpstr>
      <vt:lpstr> т. 419 -т. 421 по ул. Холмогорова</vt:lpstr>
      <vt:lpstr>ТК204 -ТК204б по ул. Горького</vt:lpstr>
      <vt:lpstr>ТК1.508 - ТК1.511</vt:lpstr>
      <vt:lpstr>Заключение</vt:lpstr>
    </vt:vector>
  </TitlesOfParts>
  <Company>IES-HOLDING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Анализ полезного отпуска тепловой энергии филиалов КЭС-Холдинга в 2012 году</dc:title>
  <dc:creator>User</dc:creator>
  <cp:lastModifiedBy>Стерхова Татьяна Леонидовна</cp:lastModifiedBy>
  <cp:revision>2867</cp:revision>
  <cp:lastPrinted>2020-12-24T08:52:37Z</cp:lastPrinted>
  <dcterms:created xsi:type="dcterms:W3CDTF">2013-02-05T06:24:04Z</dcterms:created>
  <dcterms:modified xsi:type="dcterms:W3CDTF">2021-05-12T06:39:37Z</dcterms:modified>
</cp:coreProperties>
</file>