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commentAuthors.xml" ContentType="application/vnd.openxmlformats-officedocument.presentationml.commentAuthor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41"/>
  </p:notesMasterIdLst>
  <p:handoutMasterIdLst>
    <p:handoutMasterId r:id="rId42"/>
  </p:handoutMasterIdLst>
  <p:sldIdLst>
    <p:sldId id="533" r:id="rId2"/>
    <p:sldId id="584" r:id="rId3"/>
    <p:sldId id="616" r:id="rId4"/>
    <p:sldId id="720" r:id="rId5"/>
    <p:sldId id="722" r:id="rId6"/>
    <p:sldId id="705" r:id="rId7"/>
    <p:sldId id="614" r:id="rId8"/>
    <p:sldId id="641" r:id="rId9"/>
    <p:sldId id="643" r:id="rId10"/>
    <p:sldId id="662" r:id="rId11"/>
    <p:sldId id="656" r:id="rId12"/>
    <p:sldId id="723" r:id="rId13"/>
    <p:sldId id="611" r:id="rId14"/>
    <p:sldId id="644" r:id="rId15"/>
    <p:sldId id="645" r:id="rId16"/>
    <p:sldId id="688" r:id="rId17"/>
    <p:sldId id="689" r:id="rId18"/>
    <p:sldId id="612" r:id="rId19"/>
    <p:sldId id="664" r:id="rId20"/>
    <p:sldId id="696" r:id="rId21"/>
    <p:sldId id="697" r:id="rId22"/>
    <p:sldId id="698" r:id="rId23"/>
    <p:sldId id="610" r:id="rId24"/>
    <p:sldId id="666" r:id="rId25"/>
    <p:sldId id="668" r:id="rId26"/>
    <p:sldId id="669" r:id="rId27"/>
    <p:sldId id="719" r:id="rId28"/>
    <p:sldId id="721" r:id="rId29"/>
    <p:sldId id="613" r:id="rId30"/>
    <p:sldId id="695" r:id="rId31"/>
    <p:sldId id="706" r:id="rId32"/>
    <p:sldId id="707" r:id="rId33"/>
    <p:sldId id="708" r:id="rId34"/>
    <p:sldId id="709" r:id="rId35"/>
    <p:sldId id="710" r:id="rId36"/>
    <p:sldId id="711" r:id="rId37"/>
    <p:sldId id="712" r:id="rId38"/>
    <p:sldId id="713" r:id="rId39"/>
    <p:sldId id="640" r:id="rId40"/>
  </p:sldIdLst>
  <p:sldSz cx="9144000" cy="6858000" type="screen4x3"/>
  <p:notesSz cx="6797675" cy="9928225"/>
  <p:custDataLst>
    <p:tags r:id="rId43"/>
  </p:custDataLst>
  <p:defaultTextStyle>
    <a:defPPr>
      <a:defRPr lang="ru-RU"/>
    </a:defPPr>
    <a:lvl1pPr marL="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fed003" initials="d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C01AB8"/>
    <a:srgbClr val="EA64E4"/>
    <a:srgbClr val="23D8E1"/>
    <a:srgbClr val="DCE6F1"/>
    <a:srgbClr val="E9EDF4"/>
    <a:srgbClr val="D0D8E8"/>
    <a:srgbClr val="CC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87" autoAdjust="0"/>
    <p:restoredTop sz="91429" autoAdjust="0"/>
  </p:normalViewPr>
  <p:slideViewPr>
    <p:cSldViewPr>
      <p:cViewPr varScale="1">
        <p:scale>
          <a:sx n="106" d="100"/>
          <a:sy n="106" d="100"/>
        </p:scale>
        <p:origin x="-20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696" y="-66"/>
      </p:cViewPr>
      <p:guideLst>
        <p:guide orient="horz" pos="3127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7"/>
            <a:ext cx="2946400" cy="496966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91" y="7"/>
            <a:ext cx="2946400" cy="496966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30621CB5-B0A2-4935-8D7D-AD6CBF1BC1F9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9429676"/>
            <a:ext cx="2946400" cy="496964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91" y="9429676"/>
            <a:ext cx="2946400" cy="496964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506F268D-8534-4AA9-88A1-127252416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5254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11"/>
            <a:ext cx="2945660" cy="496406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0" y="11"/>
            <a:ext cx="2945660" cy="496406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D81720B3-E0A3-49D0-BA94-1E5CA06F87FC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38188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10"/>
            <a:ext cx="5438140" cy="4467701"/>
          </a:xfrm>
          <a:prstGeom prst="rect">
            <a:avLst/>
          </a:prstGeom>
        </p:spPr>
        <p:txBody>
          <a:bodyPr vert="horz" lIns="91559" tIns="45779" rIns="91559" bIns="4577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8" y="9430098"/>
            <a:ext cx="2945660" cy="496406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0" y="9430098"/>
            <a:ext cx="2945660" cy="496406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16558732-94F3-4DB1-8EEA-3D4343EAA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889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5442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2793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2181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0689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3248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9740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1486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926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4031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6736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85012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-8930" y="-22812"/>
            <a:ext cx="9161860" cy="1149000"/>
          </a:xfrm>
          <a:prstGeom prst="rect">
            <a:avLst/>
          </a:prstGeom>
          <a:solidFill>
            <a:srgbClr val="F15922"/>
          </a:solidFill>
          <a:ln w="12700">
            <a:miter lim="400000"/>
          </a:ln>
          <a:effectLst>
            <a:outerShdw blurRad="368300" dist="38100" dir="5400000" sx="103000" sy="103000" algn="t" rotWithShape="0">
              <a:prstClr val="black">
                <a:alpha val="17000"/>
              </a:prstClr>
            </a:outerShdw>
          </a:effectLst>
        </p:spPr>
        <p:txBody>
          <a:bodyPr lIns="0" tIns="0" rIns="0" bIns="0" anchor="ctr"/>
          <a:lstStyle/>
          <a:p>
            <a:pPr algn="ctr" defTabSz="410707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00" kern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8521190" y="6466840"/>
            <a:ext cx="446873" cy="2041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242991" y="209325"/>
            <a:ext cx="6718998" cy="73139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1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 dirty="0">
                <a:solidFill>
                  <a:srgbClr val="525E6B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554305" y="1555667"/>
            <a:ext cx="8035393" cy="3360493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Five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069" y="286628"/>
            <a:ext cx="1478741" cy="58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9627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8930" y="-1"/>
            <a:ext cx="9161860" cy="6858001"/>
          </a:xfrm>
          <a:prstGeom prst="rect">
            <a:avLst/>
          </a:prstGeom>
          <a:solidFill>
            <a:srgbClr val="F0F2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09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" name="Shape 3"/>
          <p:cNvSpPr/>
          <p:nvPr/>
        </p:nvSpPr>
        <p:spPr>
          <a:xfrm>
            <a:off x="-8930" y="-5545"/>
            <a:ext cx="9161860" cy="1149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12700" dir="5400000" rotWithShape="0">
              <a:srgbClr val="000000">
                <a:alpha val="7998"/>
              </a:srgbClr>
            </a:outerShdw>
          </a:effectLst>
        </p:spPr>
        <p:txBody>
          <a:bodyPr lIns="0" tIns="0" rIns="0" bIns="0" anchor="ctr"/>
          <a:lstStyle/>
          <a:p>
            <a:pPr algn="ctr" defTabSz="410709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521191" y="6416209"/>
            <a:ext cx="446873" cy="20005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>
              <a:defRPr sz="1300">
                <a:solidFill>
                  <a:srgbClr val="525E6A"/>
                </a:solidFill>
              </a:defRPr>
            </a:lvl1pPr>
          </a:lstStyle>
          <a:p>
            <a:pPr defTabSz="410709"/>
            <a:fld id="{86CB4B4D-7CA3-9044-876B-883B54F8677D}" type="slidenum">
              <a:rPr lang="ru-RU" kern="0" smtClean="0">
                <a:sym typeface="Arial"/>
              </a:rPr>
              <a:pPr defTabSz="410709"/>
              <a:t>‹#›</a:t>
            </a:fld>
            <a:endParaRPr lang="ru-RU" kern="0">
              <a:sym typeface="Arial"/>
            </a:endParaRP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54303" y="1518953"/>
            <a:ext cx="8035394" cy="105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 dirty="0">
                <a:solidFill>
                  <a:srgbClr val="525E6B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544711" y="2888021"/>
            <a:ext cx="8035393" cy="3360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Five</a:t>
            </a:r>
          </a:p>
        </p:txBody>
      </p:sp>
      <p:pic>
        <p:nvPicPr>
          <p:cNvPr id="1026" name="Picture 2" descr="C:\Users\ivol005\Desktop\Логотипы\Генерация\tplus_gro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862" y="247807"/>
            <a:ext cx="1055928" cy="64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754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defTabSz="410709">
        <a:defRPr sz="3100" baseline="0">
          <a:solidFill>
            <a:srgbClr val="525E6B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indent="160712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2pPr>
      <a:lvl3pPr indent="321424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3pPr>
      <a:lvl4pPr indent="482136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4pPr>
      <a:lvl5pPr indent="642849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5pPr>
      <a:lvl6pPr indent="803561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6pPr>
      <a:lvl7pPr indent="964274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7pPr>
      <a:lvl8pPr indent="1124987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8pPr>
      <a:lvl9pPr indent="1285697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9pPr>
    </p:titleStyle>
    <p:bodyStyle>
      <a:lvl1pPr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indent="160712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2pPr>
      <a:lvl3pPr indent="321424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3pPr>
      <a:lvl4pPr indent="482136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4pPr>
      <a:lvl5pPr indent="642849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5pPr>
      <a:lvl6pPr indent="803561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6pPr>
      <a:lvl7pPr indent="964274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7pPr>
      <a:lvl8pPr indent="1124987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8pPr>
      <a:lvl9pPr indent="1285697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9pPr>
    </p:bodyStyle>
    <p:otherStyle>
      <a:lvl1pPr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160712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321424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482136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642849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803561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964274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1124987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1285697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07505" y="1555667"/>
            <a:ext cx="8712968" cy="4825660"/>
          </a:xfrm>
        </p:spPr>
        <p:txBody>
          <a:bodyPr>
            <a:normAutofit/>
          </a:bodyPr>
          <a:lstStyle/>
          <a:p>
            <a:pPr algn="ctr"/>
            <a:endParaRPr lang="ru-RU" sz="3200" b="1" dirty="0" smtClean="0"/>
          </a:p>
          <a:p>
            <a:pPr algn="ctr"/>
            <a:r>
              <a:rPr lang="ru-RU" sz="3200" b="1" dirty="0" smtClean="0"/>
              <a:t>Программа технического перевооружения и реконструкции на 2023 год</a:t>
            </a:r>
          </a:p>
          <a:p>
            <a:pPr algn="ctr"/>
            <a:r>
              <a:rPr lang="ru-RU" sz="2800" b="1" dirty="0" smtClean="0"/>
              <a:t>Филиал «Удмуртский» </a:t>
            </a:r>
            <a:r>
              <a:rPr lang="ru-RU" sz="2800" b="1" dirty="0" err="1" smtClean="0"/>
              <a:t>ПАО</a:t>
            </a:r>
            <a:r>
              <a:rPr lang="ru-RU" sz="2800" b="1" dirty="0" smtClean="0"/>
              <a:t> «Т Плюс»</a:t>
            </a:r>
            <a:br>
              <a:rPr lang="ru-RU" sz="2800" b="1" dirty="0" smtClean="0"/>
            </a:br>
            <a:endParaRPr lang="ru-RU" sz="3200" b="1" dirty="0"/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683568" y="5733256"/>
            <a:ext cx="8035393" cy="648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410709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dirty="0" smtClean="0">
                <a:solidFill>
                  <a:srgbClr val="6573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г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65737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 Ижевск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65737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209325"/>
            <a:ext cx="7452320" cy="731396"/>
          </a:xfrm>
        </p:spPr>
        <p:txBody>
          <a:bodyPr/>
          <a:lstStyle/>
          <a:p>
            <a:r>
              <a:rPr lang="ru-RU" sz="2400" dirty="0"/>
              <a:t>Сети теплоснабжения от ТК-1212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(концессия)</a:t>
            </a:r>
            <a:endParaRPr lang="ru-RU" sz="24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8063002"/>
              </p:ext>
            </p:extLst>
          </p:nvPr>
        </p:nvGraphicFramePr>
        <p:xfrm>
          <a:off x="6914251" y="5520387"/>
          <a:ext cx="2229749" cy="1337613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36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0,337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0,281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0,056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42" y="1124744"/>
            <a:ext cx="5163671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0843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Сети теплоснабжения </a:t>
            </a:r>
            <a:r>
              <a:rPr lang="ru-RU" sz="2400" dirty="0"/>
              <a:t>от ТК-1304/1 </a:t>
            </a:r>
            <a:r>
              <a:rPr lang="ru-RU" sz="2400" dirty="0" smtClean="0"/>
              <a:t>(концессия)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5652120" cy="57332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988840"/>
            <a:ext cx="1149674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Карла Маркса 242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2780928"/>
            <a:ext cx="1149674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Карла Маркса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244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2872812"/>
            <a:ext cx="583814" cy="216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ТЦ Леон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9105" y="4077072"/>
            <a:ext cx="1088760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Бородина ул., 19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49105" y="4203811"/>
            <a:ext cx="114646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 Калашникова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70403" y="3277013"/>
            <a:ext cx="797013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Бородина 4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97472" y="3177571"/>
            <a:ext cx="797013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Бородина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2739" y="1764804"/>
            <a:ext cx="455574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ТК-20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92090" y="3234729"/>
            <a:ext cx="455574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ТК-24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28860" y="3031202"/>
            <a:ext cx="455574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ТК-23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61064" y="2931760"/>
            <a:ext cx="455574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ТК-21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38945" y="2757267"/>
            <a:ext cx="455574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ТК-25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99372" y="3515923"/>
            <a:ext cx="455574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ТК-26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8102" y="3421948"/>
            <a:ext cx="1415772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Вадима </a:t>
            </a:r>
            <a:r>
              <a:rPr lang="ru-RU" sz="800" dirty="0" err="1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Сивкова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45479" y="3544105"/>
            <a:ext cx="1487908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Вадима </a:t>
            </a:r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Сивкова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212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97" y="2848178"/>
            <a:ext cx="1487908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Вадима </a:t>
            </a:r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Сивкова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203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54543524"/>
              </p:ext>
            </p:extLst>
          </p:nvPr>
        </p:nvGraphicFramePr>
        <p:xfrm>
          <a:off x="6657733" y="5129268"/>
          <a:ext cx="2304256" cy="1337572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96143">
                  <a:extLst>
                    <a:ext uri="{9D8B030D-6E8A-4147-A177-3AD203B41FA5}">
                      <a16:colId xmlns:a16="http://schemas.microsoft.com/office/drawing/2014/main" xmlns="" val="269420886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xmlns="" val="3320488275"/>
                    </a:ext>
                  </a:extLst>
                </a:gridCol>
              </a:tblGrid>
              <a:tr h="466088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0,591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816122148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0,591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292260700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018976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08700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2991" y="209325"/>
            <a:ext cx="6720034" cy="731396"/>
          </a:xfrm>
        </p:spPr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err="1"/>
              <a:t>ЦТП</a:t>
            </a:r>
            <a:r>
              <a:rPr lang="ru-RU" sz="2400" dirty="0"/>
              <a:t> ул. Нижняя, </a:t>
            </a:r>
            <a:r>
              <a:rPr lang="ru-RU" sz="2400" dirty="0" smtClean="0"/>
              <a:t>18 (</a:t>
            </a:r>
            <a:r>
              <a:rPr lang="ru-RU" sz="2400" dirty="0" err="1" smtClean="0"/>
              <a:t>ФИК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150047"/>
            <a:ext cx="5436096" cy="570795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" y="1150047"/>
            <a:ext cx="9143999" cy="5707954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0858551"/>
              </p:ext>
            </p:extLst>
          </p:nvPr>
        </p:nvGraphicFramePr>
        <p:xfrm>
          <a:off x="6730778" y="5333345"/>
          <a:ext cx="2232247" cy="1337613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61933">
                  <a:extLst>
                    <a:ext uri="{9D8B030D-6E8A-4147-A177-3AD203B41FA5}">
                      <a16:colId xmlns:a16="http://schemas.microsoft.com/office/drawing/2014/main" xmlns="" val="2522802398"/>
                    </a:ext>
                  </a:extLst>
                </a:gridCol>
                <a:gridCol w="970314">
                  <a:extLst>
                    <a:ext uri="{9D8B030D-6E8A-4147-A177-3AD203B41FA5}">
                      <a16:colId xmlns:a16="http://schemas.microsoft.com/office/drawing/2014/main" xmlns="" val="158300676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421919884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242340694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11197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8698257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3" y="0"/>
            <a:ext cx="7164288" cy="1124745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Индустриальный район (КВС)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2990080"/>
              </p:ext>
            </p:extLst>
          </p:nvPr>
        </p:nvGraphicFramePr>
        <p:xfrm>
          <a:off x="0" y="1143066"/>
          <a:ext cx="9143999" cy="568863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980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035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711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711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4478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Объект соглашения</a:t>
                      </a:r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146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сетей , км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8,103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8,114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4615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4,346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4,357</a:t>
                      </a:r>
                      <a:endParaRPr lang="en-US" sz="1400" b="0" i="0" u="none" strike="noStrike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14615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3,757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3,757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 от ТК-2126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(концессия, тариф)</a:t>
            </a:r>
            <a:endParaRPr lang="ru-RU" sz="2400" dirty="0"/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2395391" y="609372"/>
            <a:ext cx="6718998" cy="73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>
            <a:lvl1pPr algn="r" defTabSz="410709">
              <a:defRPr sz="31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indent="160712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321424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482136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642849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indent="803561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indent="964274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indent="1124987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indent="1285697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ru-RU" sz="1800" kern="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4438809"/>
              </p:ext>
            </p:extLst>
          </p:nvPr>
        </p:nvGraphicFramePr>
        <p:xfrm>
          <a:off x="6882142" y="5333345"/>
          <a:ext cx="2232247" cy="1337613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61933">
                  <a:extLst>
                    <a:ext uri="{9D8B030D-6E8A-4147-A177-3AD203B41FA5}">
                      <a16:colId xmlns:a16="http://schemas.microsoft.com/office/drawing/2014/main" xmlns="" val="3131994618"/>
                    </a:ext>
                  </a:extLst>
                </a:gridCol>
                <a:gridCol w="970314">
                  <a:extLst>
                    <a:ext uri="{9D8B030D-6E8A-4147-A177-3AD203B41FA5}">
                      <a16:colId xmlns:a16="http://schemas.microsoft.com/office/drawing/2014/main" xmlns="" val="3523591294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0,257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72437302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0,257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4662280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639534339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6831106" cy="56612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11326" y="3104492"/>
            <a:ext cx="1016625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Воткинское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110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95391" y="6093296"/>
            <a:ext cx="1167307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Дзержинского 41б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99992" y="4869160"/>
            <a:ext cx="39946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96610" y="5517232"/>
            <a:ext cx="39946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ТК-3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50852" y="5731291"/>
            <a:ext cx="3962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УТ-5</a:t>
            </a:r>
            <a:endParaRPr lang="ru-RU" sz="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31956" y="5133783"/>
            <a:ext cx="3561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т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. А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xmlns="" val="42659663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209325"/>
            <a:ext cx="6988351" cy="731396"/>
          </a:xfrm>
        </p:spPr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err="1"/>
              <a:t>ЦТП</a:t>
            </a:r>
            <a:r>
              <a:rPr lang="ru-RU" sz="2400" dirty="0"/>
              <a:t> пер</a:t>
            </a:r>
            <a:r>
              <a:rPr lang="ru-RU" sz="2400" dirty="0" smtClean="0"/>
              <a:t>. Северный </a:t>
            </a:r>
            <a:r>
              <a:rPr lang="ru-RU" sz="2400" dirty="0"/>
              <a:t>71 (</a:t>
            </a:r>
            <a:r>
              <a:rPr lang="ru-RU" sz="2400" dirty="0" smtClean="0"/>
              <a:t>концессия)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32944842"/>
              </p:ext>
            </p:extLst>
          </p:nvPr>
        </p:nvGraphicFramePr>
        <p:xfrm>
          <a:off x="0" y="1108954"/>
          <a:ext cx="9179496" cy="5755926"/>
        </p:xfrm>
        <a:graphic>
          <a:graphicData uri="http://schemas.openxmlformats.org/presentationml/2006/ole">
            <p:oleObj spid="_x0000_s1107" name="Acrobat Document" r:id="rId3" imgW="7514640" imgH="5315040" progId="Acrobat.Document.DC">
              <p:embed/>
            </p:oleObj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2727145"/>
              </p:ext>
            </p:extLst>
          </p:nvPr>
        </p:nvGraphicFramePr>
        <p:xfrm>
          <a:off x="0" y="5234744"/>
          <a:ext cx="2088232" cy="1436214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96143">
                  <a:extLst>
                    <a:ext uri="{9D8B030D-6E8A-4147-A177-3AD203B41FA5}">
                      <a16:colId xmlns:a16="http://schemas.microsoft.com/office/drawing/2014/main" xmlns="" val="160967498"/>
                    </a:ext>
                  </a:extLst>
                </a:gridCol>
                <a:gridCol w="792089">
                  <a:extLst>
                    <a:ext uri="{9D8B030D-6E8A-4147-A177-3AD203B41FA5}">
                      <a16:colId xmlns:a16="http://schemas.microsoft.com/office/drawing/2014/main" xmlns="" val="2174821208"/>
                    </a:ext>
                  </a:extLst>
                </a:gridCol>
              </a:tblGrid>
              <a:tr h="552894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4,53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2124154"/>
                  </a:ext>
                </a:extLst>
              </a:tr>
              <a:tr h="441660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2,380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232604876"/>
                  </a:ext>
                </a:extLst>
              </a:tr>
              <a:tr h="441660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2,15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5830983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 rot="16200000">
            <a:off x="996647" y="4570635"/>
            <a:ext cx="10294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Удмуртская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 302 </a:t>
            </a:r>
            <a:endParaRPr lang="ru-RU" sz="800" dirty="0"/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2594922" y="4570635"/>
            <a:ext cx="9973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Удмуртская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300</a:t>
            </a:r>
            <a:endParaRPr lang="ru-RU" sz="800" dirty="0"/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4950562" y="3457600"/>
            <a:ext cx="100811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Удмуртская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296 </a:t>
            </a:r>
            <a:endParaRPr lang="ru-RU" sz="800" dirty="0"/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5537436" y="3169052"/>
            <a:ext cx="100708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Удмуртская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294 </a:t>
            </a:r>
            <a:endParaRPr lang="ru-RU" sz="800" dirty="0"/>
          </a:p>
        </p:txBody>
      </p:sp>
      <p:sp>
        <p:nvSpPr>
          <p:cNvPr id="10" name="Прямоугольник 9"/>
          <p:cNvSpPr/>
          <p:nvPr/>
        </p:nvSpPr>
        <p:spPr>
          <a:xfrm rot="18053977">
            <a:off x="7152171" y="3601325"/>
            <a:ext cx="10294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Удмуртская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286 </a:t>
            </a:r>
            <a:endParaRPr lang="ru-RU" sz="800" dirty="0"/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6319636" y="3313584"/>
            <a:ext cx="10081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Удмуртская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292 </a:t>
            </a:r>
            <a:endParaRPr lang="ru-RU" sz="800" dirty="0"/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131626" y="4681787"/>
            <a:ext cx="612668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магазин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92623" y="4553601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ТК-1а</a:t>
            </a:r>
            <a:r>
              <a:rPr lang="ru-RU" dirty="0" smtClean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591037" y="4291744"/>
            <a:ext cx="377026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err="1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КНС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56970" y="3022824"/>
            <a:ext cx="39946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51717" y="3193057"/>
            <a:ext cx="39946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13944" y="4291744"/>
            <a:ext cx="396262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УТ-2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33349" y="4023187"/>
            <a:ext cx="396262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УТ-1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863179" y="4553601"/>
            <a:ext cx="450764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УТ-3а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2627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0"/>
            <a:ext cx="7164288" cy="1052736"/>
          </a:xfrm>
        </p:spPr>
        <p:txBody>
          <a:bodyPr/>
          <a:lstStyle/>
          <a:p>
            <a:r>
              <a:rPr lang="ru-RU" sz="2400" dirty="0"/>
              <a:t>Сети </a:t>
            </a:r>
            <a:r>
              <a:rPr lang="ru-RU" sz="2400" dirty="0" smtClean="0"/>
              <a:t>теплоснабжения </a:t>
            </a:r>
            <a:r>
              <a:rPr lang="ru-RU" sz="2400" dirty="0"/>
              <a:t>от </a:t>
            </a:r>
            <a:r>
              <a:rPr lang="ru-RU" sz="2400" dirty="0" err="1"/>
              <a:t>ЦТП</a:t>
            </a:r>
            <a:r>
              <a:rPr lang="ru-RU" sz="2400" dirty="0"/>
              <a:t> ул. Дзержинского, 39а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(концессия)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5946510"/>
              </p:ext>
            </p:extLst>
          </p:nvPr>
        </p:nvGraphicFramePr>
        <p:xfrm>
          <a:off x="6807823" y="5520387"/>
          <a:ext cx="2160240" cy="1337613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391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11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0,54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0,295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6780179" cy="57332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26445" y="4365104"/>
            <a:ext cx="1085554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Дзержинского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41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66603" y="3434315"/>
            <a:ext cx="1085554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Дзержинского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41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292" y="3325824"/>
            <a:ext cx="1140056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Дзержинского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41а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3768" y="3614814"/>
            <a:ext cx="1085554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Дзержинского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1593626"/>
            <a:ext cx="1058303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Дзержинского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41б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02455" y="4582086"/>
            <a:ext cx="48763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ТК-13 </a:t>
            </a:r>
            <a:endParaRPr lang="ru-RU" sz="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11926" y="4282384"/>
            <a:ext cx="4555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ТК-14</a:t>
            </a:r>
            <a:endParaRPr lang="ru-RU" sz="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995936" y="3883650"/>
            <a:ext cx="4555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ТК-16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xmlns="" val="15697500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err="1"/>
              <a:t>Воткинское</a:t>
            </a:r>
            <a:r>
              <a:rPr lang="ru-RU" sz="2400" dirty="0"/>
              <a:t> шоссе, 132б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(концессия)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57289651"/>
              </p:ext>
            </p:extLst>
          </p:nvPr>
        </p:nvGraphicFramePr>
        <p:xfrm>
          <a:off x="0" y="1124744"/>
          <a:ext cx="9144000" cy="5733256"/>
        </p:xfrm>
        <a:graphic>
          <a:graphicData uri="http://schemas.openxmlformats.org/presentationml/2006/ole">
            <p:oleObj spid="_x0000_s4170" name="Acrobat Document" r:id="rId3" imgW="7514640" imgH="5315040" progId="Acrobat.Document.DC">
              <p:embed/>
            </p:oleObj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1232920"/>
              </p:ext>
            </p:extLst>
          </p:nvPr>
        </p:nvGraphicFramePr>
        <p:xfrm>
          <a:off x="6995010" y="5520387"/>
          <a:ext cx="2148990" cy="1337613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96143">
                  <a:extLst>
                    <a:ext uri="{9D8B030D-6E8A-4147-A177-3AD203B41FA5}">
                      <a16:colId xmlns:a16="http://schemas.microsoft.com/office/drawing/2014/main" xmlns="" val="881757768"/>
                    </a:ext>
                  </a:extLst>
                </a:gridCol>
                <a:gridCol w="852847">
                  <a:extLst>
                    <a:ext uri="{9D8B030D-6E8A-4147-A177-3AD203B41FA5}">
                      <a16:colId xmlns:a16="http://schemas.microsoft.com/office/drawing/2014/main" xmlns="" val="3326917147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2,773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488218155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29438931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1,348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5821520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699792" y="3573016"/>
            <a:ext cx="9925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</a:rPr>
              <a:t>Воткинское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 124</a:t>
            </a:r>
            <a:endParaRPr lang="ru-RU" sz="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43808" y="2188271"/>
            <a:ext cx="9925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</a:rPr>
              <a:t>Воткинское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122</a:t>
            </a:r>
            <a:endParaRPr lang="ru-RU" sz="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19872" y="3173549"/>
            <a:ext cx="9925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</a:rPr>
              <a:t>Воткинское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126</a:t>
            </a:r>
            <a:endParaRPr lang="ru-RU" sz="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83300" y="1825981"/>
            <a:ext cx="10775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</a:rPr>
              <a:t>Воткинское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122а</a:t>
            </a:r>
            <a:endParaRPr lang="ru-RU" sz="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64659" y="2852936"/>
            <a:ext cx="9925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</a:rPr>
              <a:t>Воткинское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128</a:t>
            </a:r>
            <a:endParaRPr lang="ru-RU" sz="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76056" y="1536788"/>
            <a:ext cx="9925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</a:rPr>
              <a:t>Воткинское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130</a:t>
            </a:r>
            <a:endParaRPr lang="ru-RU" sz="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635471" y="2649195"/>
            <a:ext cx="10166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</a:rPr>
              <a:t>Воткинское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132</a:t>
            </a:r>
            <a:endParaRPr lang="ru-RU" sz="9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069582" y="1752232"/>
            <a:ext cx="1047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</a:rPr>
              <a:t>Воткинское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132а</a:t>
            </a:r>
            <a:endParaRPr lang="ru-RU" sz="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333140" y="2852936"/>
            <a:ext cx="1047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</a:rPr>
              <a:t>Воткинское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136а</a:t>
            </a:r>
            <a:endParaRPr lang="ru-RU" sz="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00836" y="3991372"/>
            <a:ext cx="10775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</a:rPr>
              <a:t>Воткинское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128а</a:t>
            </a:r>
            <a:endParaRPr lang="ru-RU" sz="9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163220" y="4381975"/>
            <a:ext cx="10727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</a:rPr>
              <a:t>Воткинское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124а</a:t>
            </a:r>
            <a:endParaRPr lang="ru-RU" sz="9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346728" y="5805264"/>
            <a:ext cx="1047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</a:rPr>
              <a:t>Воткинское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138а</a:t>
            </a:r>
            <a:endParaRPr lang="ru-RU" sz="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4085091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ТК-8</a:t>
            </a:r>
            <a:r>
              <a:rPr lang="ru-RU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692129" y="3869647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ТК-7</a:t>
            </a:r>
            <a:endParaRPr lang="ru-RU" sz="8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483150" y="2721957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ТК-1</a:t>
            </a:r>
            <a:endParaRPr lang="ru-RU" sz="8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168673" y="1762663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ТК-2</a:t>
            </a:r>
            <a:endParaRPr lang="ru-RU" sz="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101102" y="2267612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ТК-3</a:t>
            </a:r>
            <a:endParaRPr lang="ru-RU" sz="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405094" y="2483056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ТК-4</a:t>
            </a:r>
            <a:endParaRPr lang="ru-RU" sz="8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172532" y="2575990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ТК-5</a:t>
            </a:r>
            <a:endParaRPr lang="ru-RU" sz="8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149491" y="2785830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ТК-6</a:t>
            </a:r>
            <a:endParaRPr lang="ru-RU" sz="8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876926" y="3314432"/>
            <a:ext cx="10807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</a:rPr>
              <a:t>Воткинское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132б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xmlns="" val="11505162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2" y="1"/>
            <a:ext cx="7164288" cy="1124744"/>
          </a:xfr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Устиновский </a:t>
            </a:r>
            <a:r>
              <a:rPr lang="ru-RU" sz="2800" b="1" dirty="0">
                <a:solidFill>
                  <a:schemeClr val="bg1"/>
                </a:solidFill>
              </a:rPr>
              <a:t>район (КВС)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3456323"/>
              </p:ext>
            </p:extLst>
          </p:nvPr>
        </p:nvGraphicFramePr>
        <p:xfrm>
          <a:off x="0" y="1124743"/>
          <a:ext cx="9143999" cy="57332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550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83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25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525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608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Объект соглашения</a:t>
                      </a:r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2414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сетей , км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4,374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2,230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6,604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24143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2,365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3,395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4143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2,009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3,209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209325"/>
            <a:ext cx="7236296" cy="731396"/>
          </a:xfrm>
        </p:spPr>
        <p:txBody>
          <a:bodyPr/>
          <a:lstStyle/>
          <a:p>
            <a:r>
              <a:rPr lang="ru-RU" sz="2400" dirty="0"/>
              <a:t>Сети теплоснабжения  от </a:t>
            </a:r>
            <a:r>
              <a:rPr lang="ru-RU" sz="2400" dirty="0" err="1"/>
              <a:t>ЦТП</a:t>
            </a:r>
            <a:r>
              <a:rPr lang="ru-RU" sz="2400" dirty="0"/>
              <a:t> ул. Ворошилова, 85а (</a:t>
            </a:r>
            <a:r>
              <a:rPr lang="ru-RU" sz="2400" dirty="0" smtClean="0"/>
              <a:t>тариф)</a:t>
            </a:r>
            <a:endParaRPr lang="ru-RU" sz="2400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68268855"/>
              </p:ext>
            </p:extLst>
          </p:nvPr>
        </p:nvGraphicFramePr>
        <p:xfrm>
          <a:off x="0" y="1124744"/>
          <a:ext cx="9144000" cy="5667375"/>
        </p:xfrm>
        <a:graphic>
          <a:graphicData uri="http://schemas.openxmlformats.org/presentationml/2006/ole">
            <p:oleObj spid="_x0000_s5191" name="Acrobat Document" r:id="rId3" imgW="7514640" imgH="5315040" progId="Acrobat.Document.DC">
              <p:embed/>
            </p:oleObj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5498993"/>
              </p:ext>
            </p:extLst>
          </p:nvPr>
        </p:nvGraphicFramePr>
        <p:xfrm>
          <a:off x="6890361" y="5470531"/>
          <a:ext cx="2243701" cy="1337613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87546">
                  <a:extLst>
                    <a:ext uri="{9D8B030D-6E8A-4147-A177-3AD203B41FA5}">
                      <a16:colId xmlns:a16="http://schemas.microsoft.com/office/drawing/2014/main" xmlns="" val="4202352406"/>
                    </a:ext>
                  </a:extLst>
                </a:gridCol>
                <a:gridCol w="956155">
                  <a:extLst>
                    <a:ext uri="{9D8B030D-6E8A-4147-A177-3AD203B41FA5}">
                      <a16:colId xmlns:a16="http://schemas.microsoft.com/office/drawing/2014/main" xmlns="" val="941377280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118981897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019556729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46359175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139952" y="2996952"/>
            <a:ext cx="1095172" cy="248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Ворошилова 61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4861310"/>
            <a:ext cx="1095172" cy="248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Ворошилова </a:t>
            </a:r>
            <a:r>
              <a:rPr lang="ru-RU" sz="10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67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4733486"/>
            <a:ext cx="1095172" cy="248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Ворошилова </a:t>
            </a:r>
            <a:r>
              <a:rPr lang="ru-RU" sz="10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69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5520" y="3356992"/>
            <a:ext cx="1095172" cy="256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Ворошилова </a:t>
            </a:r>
            <a:r>
              <a:rPr lang="ru-RU" sz="10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59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07904" y="414908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ТК-12</a:t>
            </a:r>
            <a:r>
              <a:rPr lang="ru-RU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965163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Содержание</a:t>
            </a:r>
            <a:endParaRPr lang="ru-RU" sz="32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54305" y="1555667"/>
            <a:ext cx="8035393" cy="446562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Общий свод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Тепловые пункты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Котельные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Октябрьский район (КВС)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Индустриальный район (КВС)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Устиновский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район (КВС)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Первомайский район (КВС)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Ленинский район (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КВС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Магистральные сети (МТС)</a:t>
            </a:r>
          </a:p>
        </p:txBody>
      </p: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7092280" y="5354378"/>
            <a:ext cx="1404000" cy="874450"/>
            <a:chOff x="734681" y="3938556"/>
            <a:chExt cx="1936723" cy="1206243"/>
          </a:xfrm>
        </p:grpSpPr>
        <p:grpSp>
          <p:nvGrpSpPr>
            <p:cNvPr id="6" name="Группа 5"/>
            <p:cNvGrpSpPr>
              <a:grpSpLocks noChangeAspect="1"/>
            </p:cNvGrpSpPr>
            <p:nvPr/>
          </p:nvGrpSpPr>
          <p:grpSpPr>
            <a:xfrm>
              <a:off x="734681" y="3938556"/>
              <a:ext cx="1936723" cy="1206243"/>
              <a:chOff x="878681" y="996950"/>
              <a:chExt cx="7350919" cy="4578351"/>
            </a:xfrm>
            <a:solidFill>
              <a:schemeClr val="tx2"/>
            </a:solidFill>
          </p:grpSpPr>
          <p:sp>
            <p:nvSpPr>
              <p:cNvPr id="206" name="Прямоугольник 205"/>
              <p:cNvSpPr/>
              <p:nvPr/>
            </p:nvSpPr>
            <p:spPr>
              <a:xfrm>
                <a:off x="878681" y="4274344"/>
                <a:ext cx="867569" cy="13009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Прямоугольник 206"/>
              <p:cNvSpPr/>
              <p:nvPr/>
            </p:nvSpPr>
            <p:spPr>
              <a:xfrm>
                <a:off x="1854993" y="3793330"/>
                <a:ext cx="902495" cy="17819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Прямоугольник 207"/>
              <p:cNvSpPr/>
              <p:nvPr/>
            </p:nvSpPr>
            <p:spPr>
              <a:xfrm>
                <a:off x="2864168" y="3315890"/>
                <a:ext cx="1121092" cy="22594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Прямоугольник 208"/>
              <p:cNvSpPr/>
              <p:nvPr/>
            </p:nvSpPr>
            <p:spPr>
              <a:xfrm>
                <a:off x="3260784" y="1990556"/>
                <a:ext cx="724475" cy="22594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Прямоугольник 209"/>
              <p:cNvSpPr/>
              <p:nvPr/>
            </p:nvSpPr>
            <p:spPr>
              <a:xfrm>
                <a:off x="4103298" y="2729553"/>
                <a:ext cx="787879" cy="28457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Прямоугольник 210"/>
              <p:cNvSpPr/>
              <p:nvPr/>
            </p:nvSpPr>
            <p:spPr>
              <a:xfrm>
                <a:off x="5009071" y="2729553"/>
                <a:ext cx="960408" cy="28457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Прямоугольник 211"/>
              <p:cNvSpPr/>
              <p:nvPr/>
            </p:nvSpPr>
            <p:spPr>
              <a:xfrm>
                <a:off x="5969479" y="3933057"/>
                <a:ext cx="276046" cy="16422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Прямоугольник 212"/>
              <p:cNvSpPr/>
              <p:nvPr/>
            </p:nvSpPr>
            <p:spPr>
              <a:xfrm>
                <a:off x="6380670" y="3421224"/>
                <a:ext cx="848265" cy="21540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Прямоугольник 213"/>
              <p:cNvSpPr/>
              <p:nvPr/>
            </p:nvSpPr>
            <p:spPr>
              <a:xfrm>
                <a:off x="7348538" y="4300878"/>
                <a:ext cx="881062" cy="1274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Прямоугольник 214"/>
              <p:cNvSpPr/>
              <p:nvPr/>
            </p:nvSpPr>
            <p:spPr>
              <a:xfrm>
                <a:off x="7228934" y="4356667"/>
                <a:ext cx="191041" cy="121863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Прямоугольник 215"/>
              <p:cNvSpPr/>
              <p:nvPr/>
            </p:nvSpPr>
            <p:spPr>
              <a:xfrm>
                <a:off x="6245525" y="4492625"/>
                <a:ext cx="135145" cy="10826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Прямоугольник 216"/>
              <p:cNvSpPr/>
              <p:nvPr/>
            </p:nvSpPr>
            <p:spPr>
              <a:xfrm>
                <a:off x="4891177" y="3836278"/>
                <a:ext cx="135145" cy="17390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Прямоугольник 217"/>
              <p:cNvSpPr/>
              <p:nvPr/>
            </p:nvSpPr>
            <p:spPr>
              <a:xfrm>
                <a:off x="3985259" y="3431366"/>
                <a:ext cx="135145" cy="21439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Прямоугольник 218"/>
              <p:cNvSpPr/>
              <p:nvPr/>
            </p:nvSpPr>
            <p:spPr>
              <a:xfrm>
                <a:off x="2734310" y="3894916"/>
                <a:ext cx="129858" cy="16803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Прямоугольник 219"/>
              <p:cNvSpPr/>
              <p:nvPr/>
            </p:nvSpPr>
            <p:spPr>
              <a:xfrm>
                <a:off x="1725135" y="4610100"/>
                <a:ext cx="129858" cy="965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Прямоугольник 220"/>
              <p:cNvSpPr/>
              <p:nvPr/>
            </p:nvSpPr>
            <p:spPr>
              <a:xfrm>
                <a:off x="1045210" y="4161617"/>
                <a:ext cx="421640" cy="13926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Прямоугольник 221"/>
              <p:cNvSpPr/>
              <p:nvPr/>
            </p:nvSpPr>
            <p:spPr>
              <a:xfrm>
                <a:off x="2114550" y="3467100"/>
                <a:ext cx="642938" cy="355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Прямоугольник 222"/>
              <p:cNvSpPr/>
              <p:nvPr/>
            </p:nvSpPr>
            <p:spPr>
              <a:xfrm>
                <a:off x="5111750" y="2324100"/>
                <a:ext cx="71755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Прямоугольник 223"/>
              <p:cNvSpPr/>
              <p:nvPr/>
            </p:nvSpPr>
            <p:spPr>
              <a:xfrm>
                <a:off x="5187950" y="1924050"/>
                <a:ext cx="54610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Прямоугольник 224"/>
              <p:cNvSpPr/>
              <p:nvPr/>
            </p:nvSpPr>
            <p:spPr>
              <a:xfrm>
                <a:off x="5283200" y="1619250"/>
                <a:ext cx="36195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>
                <a:off x="6540500" y="3060700"/>
                <a:ext cx="53340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6794500" y="2667000"/>
                <a:ext cx="1800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Прямоугольник 227"/>
              <p:cNvSpPr/>
              <p:nvPr/>
            </p:nvSpPr>
            <p:spPr>
              <a:xfrm>
                <a:off x="5454650" y="996950"/>
                <a:ext cx="18000" cy="684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Прямоугольный треугольник 228"/>
              <p:cNvSpPr/>
              <p:nvPr/>
            </p:nvSpPr>
            <p:spPr>
              <a:xfrm flipH="1">
                <a:off x="2864167" y="2905794"/>
                <a:ext cx="483696" cy="41009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Прямоугольник 229"/>
              <p:cNvSpPr/>
              <p:nvPr/>
            </p:nvSpPr>
            <p:spPr>
              <a:xfrm>
                <a:off x="3667760" y="1881966"/>
                <a:ext cx="250190" cy="16273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Прямоугольный треугольник 230"/>
              <p:cNvSpPr/>
              <p:nvPr/>
            </p:nvSpPr>
            <p:spPr>
              <a:xfrm flipH="1">
                <a:off x="4103296" y="2132856"/>
                <a:ext cx="787879" cy="596697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Прямоугольный треугольник 231"/>
              <p:cNvSpPr/>
              <p:nvPr/>
            </p:nvSpPr>
            <p:spPr>
              <a:xfrm>
                <a:off x="7348537" y="3933057"/>
                <a:ext cx="881063" cy="36997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Прямоугольный треугольник 232"/>
              <p:cNvSpPr/>
              <p:nvPr/>
            </p:nvSpPr>
            <p:spPr>
              <a:xfrm>
                <a:off x="5969480" y="3563087"/>
                <a:ext cx="276046" cy="36997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Прямоугольник 233"/>
              <p:cNvSpPr/>
              <p:nvPr/>
            </p:nvSpPr>
            <p:spPr>
              <a:xfrm>
                <a:off x="2437130" y="2863850"/>
                <a:ext cx="18000" cy="684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" name="Группа 6"/>
            <p:cNvGrpSpPr>
              <a:grpSpLocks noChangeAspect="1"/>
            </p:cNvGrpSpPr>
            <p:nvPr/>
          </p:nvGrpSpPr>
          <p:grpSpPr>
            <a:xfrm>
              <a:off x="762928" y="4202892"/>
              <a:ext cx="1878043" cy="880352"/>
              <a:chOff x="985893" y="2000250"/>
              <a:chExt cx="7128197" cy="3341418"/>
            </a:xfrm>
            <a:solidFill>
              <a:schemeClr val="bg1"/>
            </a:solidFill>
          </p:grpSpPr>
          <p:grpSp>
            <p:nvGrpSpPr>
              <p:cNvPr id="8" name="Группа 7"/>
              <p:cNvGrpSpPr/>
              <p:nvPr/>
            </p:nvGrpSpPr>
            <p:grpSpPr>
              <a:xfrm>
                <a:off x="985893" y="4390217"/>
                <a:ext cx="653144" cy="937647"/>
                <a:chOff x="985893" y="4390217"/>
                <a:chExt cx="653144" cy="937647"/>
              </a:xfrm>
              <a:grpFill/>
            </p:grpSpPr>
            <p:grpSp>
              <p:nvGrpSpPr>
                <p:cNvPr id="186" name="Группа 185"/>
                <p:cNvGrpSpPr/>
                <p:nvPr/>
              </p:nvGrpSpPr>
              <p:grpSpPr>
                <a:xfrm>
                  <a:off x="985893" y="4390217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202" name="Прямоугольник 201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3" name="Прямоугольник 202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4" name="Прямоугольник 203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5" name="Прямоугольник 204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7" name="Группа 186"/>
                <p:cNvGrpSpPr/>
                <p:nvPr/>
              </p:nvGrpSpPr>
              <p:grpSpPr>
                <a:xfrm>
                  <a:off x="985893" y="4647728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98" name="Прямоугольник 197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9" name="Прямоугольник 198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0" name="Прямоугольник 199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1" name="Прямоугольник 200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8" name="Группа 187"/>
                <p:cNvGrpSpPr/>
                <p:nvPr/>
              </p:nvGrpSpPr>
              <p:grpSpPr>
                <a:xfrm>
                  <a:off x="985893" y="4905239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94" name="Прямоугольник 193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5" name="Прямоугольник 194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6" name="Прямоугольник 195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7" name="Прямоугольник 196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9" name="Группа 188"/>
                <p:cNvGrpSpPr/>
                <p:nvPr/>
              </p:nvGrpSpPr>
              <p:grpSpPr>
                <a:xfrm>
                  <a:off x="985893" y="5162750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90" name="Прямоугольник 189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1" name="Прямоугольник 190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2" name="Прямоугольник 191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3" name="Прямоугольник 192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9" name="Группа 8"/>
              <p:cNvGrpSpPr/>
              <p:nvPr/>
            </p:nvGrpSpPr>
            <p:grpSpPr>
              <a:xfrm>
                <a:off x="1979712" y="4018850"/>
                <a:ext cx="653144" cy="1197041"/>
                <a:chOff x="1979712" y="4018850"/>
                <a:chExt cx="653144" cy="1197041"/>
              </a:xfrm>
              <a:grpFill/>
            </p:grpSpPr>
            <p:grpSp>
              <p:nvGrpSpPr>
                <p:cNvPr id="161" name="Группа 160"/>
                <p:cNvGrpSpPr/>
                <p:nvPr/>
              </p:nvGrpSpPr>
              <p:grpSpPr>
                <a:xfrm>
                  <a:off x="1979712" y="4276832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82" name="Прямоугольник 181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3" name="Прямоугольник 182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4" name="Прямоугольник 183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5" name="Прямоугольник 184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2" name="Группа 161"/>
                <p:cNvGrpSpPr/>
                <p:nvPr/>
              </p:nvGrpSpPr>
              <p:grpSpPr>
                <a:xfrm>
                  <a:off x="1979712" y="453481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78" name="Прямоугольник 177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9" name="Прямоугольник 178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0" name="Прямоугольник 179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1" name="Прямоугольник 180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3" name="Группа 162"/>
                <p:cNvGrpSpPr/>
                <p:nvPr/>
              </p:nvGrpSpPr>
              <p:grpSpPr>
                <a:xfrm>
                  <a:off x="1979712" y="4792796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74" name="Прямоугольник 173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5" name="Прямоугольник 174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6" name="Прямоугольник 175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7" name="Прямоугольник 176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4" name="Группа 163"/>
                <p:cNvGrpSpPr/>
                <p:nvPr/>
              </p:nvGrpSpPr>
              <p:grpSpPr>
                <a:xfrm>
                  <a:off x="1979712" y="5050777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70" name="Прямоугольник 169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1" name="Прямоугольник 170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2" name="Прямоугольник 171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3" name="Прямоугольник 172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5" name="Группа 164"/>
                <p:cNvGrpSpPr/>
                <p:nvPr/>
              </p:nvGrpSpPr>
              <p:grpSpPr>
                <a:xfrm>
                  <a:off x="1979712" y="4018850"/>
                  <a:ext cx="653144" cy="165114"/>
                  <a:chOff x="1979712" y="4018850"/>
                  <a:chExt cx="653144" cy="165114"/>
                </a:xfrm>
                <a:grpFill/>
              </p:grpSpPr>
              <p:sp>
                <p:nvSpPr>
                  <p:cNvPr id="166" name="Прямоугольник 165"/>
                  <p:cNvSpPr/>
                  <p:nvPr/>
                </p:nvSpPr>
                <p:spPr>
                  <a:xfrm>
                    <a:off x="197971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7" name="Прямоугольник 166"/>
                  <p:cNvSpPr/>
                  <p:nvPr/>
                </p:nvSpPr>
                <p:spPr>
                  <a:xfrm>
                    <a:off x="2156099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8" name="Прямоугольник 167"/>
                  <p:cNvSpPr/>
                  <p:nvPr/>
                </p:nvSpPr>
                <p:spPr>
                  <a:xfrm>
                    <a:off x="2332486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9" name="Прямоугольник 168"/>
                  <p:cNvSpPr/>
                  <p:nvPr/>
                </p:nvSpPr>
                <p:spPr>
                  <a:xfrm>
                    <a:off x="250887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0" name="Группа 9"/>
              <p:cNvGrpSpPr/>
              <p:nvPr/>
            </p:nvGrpSpPr>
            <p:grpSpPr>
              <a:xfrm>
                <a:off x="2979683" y="2196542"/>
                <a:ext cx="910830" cy="2772000"/>
                <a:chOff x="7896740" y="531392"/>
                <a:chExt cx="653144" cy="2230486"/>
              </a:xfrm>
              <a:grpFill/>
            </p:grpSpPr>
            <p:grpSp>
              <p:nvGrpSpPr>
                <p:cNvPr id="122" name="Группа 121"/>
                <p:cNvGrpSpPr/>
                <p:nvPr/>
              </p:nvGrpSpPr>
              <p:grpSpPr>
                <a:xfrm>
                  <a:off x="7896740" y="531392"/>
                  <a:ext cx="653144" cy="1197041"/>
                  <a:chOff x="1979712" y="4018850"/>
                  <a:chExt cx="653144" cy="1197041"/>
                </a:xfrm>
                <a:grpFill/>
              </p:grpSpPr>
              <p:grpSp>
                <p:nvGrpSpPr>
                  <p:cNvPr id="143" name="Группа 142"/>
                  <p:cNvGrpSpPr/>
                  <p:nvPr/>
                </p:nvGrpSpPr>
                <p:grpSpPr>
                  <a:xfrm>
                    <a:off x="2332486" y="4276832"/>
                    <a:ext cx="300370" cy="165114"/>
                    <a:chOff x="1340833" y="4390217"/>
                    <a:chExt cx="300370" cy="165114"/>
                  </a:xfrm>
                  <a:grpFill/>
                </p:grpSpPr>
                <p:sp>
                  <p:nvSpPr>
                    <p:cNvPr id="159" name="Прямоугольник 158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0" name="Прямоугольник 159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4" name="Группа 143"/>
                  <p:cNvGrpSpPr/>
                  <p:nvPr/>
                </p:nvGrpSpPr>
                <p:grpSpPr>
                  <a:xfrm>
                    <a:off x="2332486" y="4534814"/>
                    <a:ext cx="300370" cy="165114"/>
                    <a:chOff x="1340833" y="4390217"/>
                    <a:chExt cx="300370" cy="165114"/>
                  </a:xfrm>
                  <a:grpFill/>
                </p:grpSpPr>
                <p:sp>
                  <p:nvSpPr>
                    <p:cNvPr id="157" name="Прямоугольник 156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8" name="Прямоугольник 157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5" name="Группа 144"/>
                  <p:cNvGrpSpPr/>
                  <p:nvPr/>
                </p:nvGrpSpPr>
                <p:grpSpPr>
                  <a:xfrm>
                    <a:off x="2156099" y="4792796"/>
                    <a:ext cx="476757" cy="165114"/>
                    <a:chOff x="1164446" y="4390217"/>
                    <a:chExt cx="476757" cy="165114"/>
                  </a:xfrm>
                  <a:grpFill/>
                </p:grpSpPr>
                <p:sp>
                  <p:nvSpPr>
                    <p:cNvPr id="154" name="Прямоугольник 153"/>
                    <p:cNvSpPr/>
                    <p:nvPr/>
                  </p:nvSpPr>
                  <p:spPr>
                    <a:xfrm>
                      <a:off x="1164446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" name="Прямоугольник 154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6" name="Прямоугольник 155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6" name="Группа 145"/>
                  <p:cNvGrpSpPr/>
                  <p:nvPr/>
                </p:nvGrpSpPr>
                <p:grpSpPr>
                  <a:xfrm>
                    <a:off x="1979712" y="5050777"/>
                    <a:ext cx="653144" cy="165114"/>
                    <a:chOff x="988059" y="4390217"/>
                    <a:chExt cx="653144" cy="165114"/>
                  </a:xfrm>
                  <a:grpFill/>
                </p:grpSpPr>
                <p:sp>
                  <p:nvSpPr>
                    <p:cNvPr id="150" name="Прямоугольник 149"/>
                    <p:cNvSpPr/>
                    <p:nvPr/>
                  </p:nvSpPr>
                  <p:spPr>
                    <a:xfrm>
                      <a:off x="98805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1" name="Прямоугольник 150"/>
                    <p:cNvSpPr/>
                    <p:nvPr/>
                  </p:nvSpPr>
                  <p:spPr>
                    <a:xfrm>
                      <a:off x="1164446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2" name="Прямоугольник 151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3" name="Прямоугольник 152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7" name="Группа 146"/>
                  <p:cNvGrpSpPr/>
                  <p:nvPr/>
                </p:nvGrpSpPr>
                <p:grpSpPr>
                  <a:xfrm>
                    <a:off x="2332486" y="4018850"/>
                    <a:ext cx="300370" cy="165114"/>
                    <a:chOff x="2332486" y="4018850"/>
                    <a:chExt cx="300370" cy="165114"/>
                  </a:xfrm>
                  <a:grpFill/>
                </p:grpSpPr>
                <p:sp>
                  <p:nvSpPr>
                    <p:cNvPr id="148" name="Прямоугольник 147"/>
                    <p:cNvSpPr/>
                    <p:nvPr/>
                  </p:nvSpPr>
                  <p:spPr>
                    <a:xfrm>
                      <a:off x="2332486" y="4018850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9" name="Прямоугольник 148"/>
                    <p:cNvSpPr/>
                    <p:nvPr/>
                  </p:nvSpPr>
                  <p:spPr>
                    <a:xfrm>
                      <a:off x="2508872" y="4018850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  <p:grpSp>
              <p:nvGrpSpPr>
                <p:cNvPr id="123" name="Группа 122"/>
                <p:cNvGrpSpPr/>
                <p:nvPr/>
              </p:nvGrpSpPr>
              <p:grpSpPr>
                <a:xfrm>
                  <a:off x="7896740" y="1822819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39" name="Прямоугольник 138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0" name="Прямоугольник 139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1" name="Прямоугольник 140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2" name="Прямоугольник 141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24" name="Группа 123"/>
                <p:cNvGrpSpPr/>
                <p:nvPr/>
              </p:nvGrpSpPr>
              <p:grpSpPr>
                <a:xfrm>
                  <a:off x="7896740" y="2080801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35" name="Прямоугольник 134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6" name="Прямоугольник 135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7" name="Прямоугольник 136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8" name="Прямоугольник 137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25" name="Группа 124"/>
                <p:cNvGrpSpPr/>
                <p:nvPr/>
              </p:nvGrpSpPr>
              <p:grpSpPr>
                <a:xfrm>
                  <a:off x="7896740" y="2338783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31" name="Прямоугольник 130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2" name="Прямоугольник 131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3" name="Прямоугольник 132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4" name="Прямоугольник 133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26" name="Группа 125"/>
                <p:cNvGrpSpPr/>
                <p:nvPr/>
              </p:nvGrpSpPr>
              <p:grpSpPr>
                <a:xfrm>
                  <a:off x="7896740" y="259676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27" name="Прямоугольник 126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8" name="Прямоугольник 127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9" name="Прямоугольник 128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0" name="Прямоугольник 129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1" name="Группа 10"/>
              <p:cNvGrpSpPr/>
              <p:nvPr/>
            </p:nvGrpSpPr>
            <p:grpSpPr>
              <a:xfrm>
                <a:off x="5122186" y="2867188"/>
                <a:ext cx="976689" cy="2232248"/>
                <a:chOff x="9391464" y="4581128"/>
                <a:chExt cx="830807" cy="2232248"/>
              </a:xfrm>
              <a:grpFill/>
            </p:grpSpPr>
            <p:grpSp>
              <p:nvGrpSpPr>
                <p:cNvPr id="69" name="Группа 68"/>
                <p:cNvGrpSpPr/>
                <p:nvPr/>
              </p:nvGrpSpPr>
              <p:grpSpPr>
                <a:xfrm>
                  <a:off x="9391464" y="4581128"/>
                  <a:ext cx="653144" cy="2232248"/>
                  <a:chOff x="9391464" y="4581128"/>
                  <a:chExt cx="653144" cy="2232248"/>
                </a:xfrm>
                <a:grpFill/>
              </p:grpSpPr>
              <p:grpSp>
                <p:nvGrpSpPr>
                  <p:cNvPr id="75" name="Группа 74"/>
                  <p:cNvGrpSpPr/>
                  <p:nvPr/>
                </p:nvGrpSpPr>
                <p:grpSpPr>
                  <a:xfrm>
                    <a:off x="9391464" y="5616335"/>
                    <a:ext cx="653144" cy="1197041"/>
                    <a:chOff x="1979712" y="4018850"/>
                    <a:chExt cx="653144" cy="1197041"/>
                  </a:xfrm>
                  <a:grpFill/>
                </p:grpSpPr>
                <p:grpSp>
                  <p:nvGrpSpPr>
                    <p:cNvPr id="97" name="Группа 96"/>
                    <p:cNvGrpSpPr/>
                    <p:nvPr/>
                  </p:nvGrpSpPr>
                  <p:grpSpPr>
                    <a:xfrm>
                      <a:off x="1979712" y="4276832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18" name="Прямоугольник 117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9" name="Прямоугольник 118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" name="Прямоугольник 119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1" name="Прямоугольник 120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98" name="Группа 97"/>
                    <p:cNvGrpSpPr/>
                    <p:nvPr/>
                  </p:nvGrpSpPr>
                  <p:grpSpPr>
                    <a:xfrm>
                      <a:off x="1979712" y="4534814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14" name="Прямоугольник 113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5" name="Прямоугольник 114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6" name="Прямоугольник 115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7" name="Прямоугольник 116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99" name="Группа 98"/>
                    <p:cNvGrpSpPr/>
                    <p:nvPr/>
                  </p:nvGrpSpPr>
                  <p:grpSpPr>
                    <a:xfrm>
                      <a:off x="1979712" y="4792796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10" name="Прямоугольник 109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1" name="Прямоугольник 110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2" name="Прямоугольник 111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" name="Прямоугольник 112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100" name="Группа 99"/>
                    <p:cNvGrpSpPr/>
                    <p:nvPr/>
                  </p:nvGrpSpPr>
                  <p:grpSpPr>
                    <a:xfrm>
                      <a:off x="1979712" y="5050777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06" name="Прямоугольник 105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7" name="Прямоугольник 106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8" name="Прямоугольник 107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9" name="Прямоугольник 108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101" name="Группа 100"/>
                    <p:cNvGrpSpPr/>
                    <p:nvPr/>
                  </p:nvGrpSpPr>
                  <p:grpSpPr>
                    <a:xfrm>
                      <a:off x="1979712" y="4018850"/>
                      <a:ext cx="653144" cy="165114"/>
                      <a:chOff x="1979712" y="4018850"/>
                      <a:chExt cx="653144" cy="165114"/>
                    </a:xfrm>
                    <a:grpFill/>
                  </p:grpSpPr>
                  <p:sp>
                    <p:nvSpPr>
                      <p:cNvPr id="102" name="Прямоугольник 101"/>
                      <p:cNvSpPr/>
                      <p:nvPr/>
                    </p:nvSpPr>
                    <p:spPr>
                      <a:xfrm>
                        <a:off x="197971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3" name="Прямоугольник 102"/>
                      <p:cNvSpPr/>
                      <p:nvPr/>
                    </p:nvSpPr>
                    <p:spPr>
                      <a:xfrm>
                        <a:off x="2156099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4" name="Прямоугольник 103"/>
                      <p:cNvSpPr/>
                      <p:nvPr/>
                    </p:nvSpPr>
                    <p:spPr>
                      <a:xfrm>
                        <a:off x="2332486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5" name="Прямоугольник 104"/>
                      <p:cNvSpPr/>
                      <p:nvPr/>
                    </p:nvSpPr>
                    <p:spPr>
                      <a:xfrm>
                        <a:off x="250887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</p:grpSp>
              <p:grpSp>
                <p:nvGrpSpPr>
                  <p:cNvPr id="76" name="Группа 75"/>
                  <p:cNvGrpSpPr/>
                  <p:nvPr/>
                </p:nvGrpSpPr>
                <p:grpSpPr>
                  <a:xfrm>
                    <a:off x="9391464" y="4581128"/>
                    <a:ext cx="653144" cy="939060"/>
                    <a:chOff x="1979712" y="4018850"/>
                    <a:chExt cx="653144" cy="939060"/>
                  </a:xfrm>
                  <a:grpFill/>
                </p:grpSpPr>
                <p:grpSp>
                  <p:nvGrpSpPr>
                    <p:cNvPr id="77" name="Группа 76"/>
                    <p:cNvGrpSpPr/>
                    <p:nvPr/>
                  </p:nvGrpSpPr>
                  <p:grpSpPr>
                    <a:xfrm>
                      <a:off x="1979712" y="4276832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93" name="Прямоугольник 92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4" name="Прямоугольник 93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5" name="Прямоугольник 94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6" name="Прямоугольник 95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78" name="Группа 77"/>
                    <p:cNvGrpSpPr/>
                    <p:nvPr/>
                  </p:nvGrpSpPr>
                  <p:grpSpPr>
                    <a:xfrm>
                      <a:off x="1979712" y="4534814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89" name="Прямоугольник 88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0" name="Прямоугольник 89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1" name="Прямоугольник 90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2" name="Прямоугольник 91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79" name="Группа 78"/>
                    <p:cNvGrpSpPr/>
                    <p:nvPr/>
                  </p:nvGrpSpPr>
                  <p:grpSpPr>
                    <a:xfrm>
                      <a:off x="1979712" y="4792796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85" name="Прямоугольник 84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6" name="Прямоугольник 85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7" name="Прямоугольник 86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8" name="Прямоугольник 87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80" name="Группа 79"/>
                    <p:cNvGrpSpPr/>
                    <p:nvPr/>
                  </p:nvGrpSpPr>
                  <p:grpSpPr>
                    <a:xfrm>
                      <a:off x="1979712" y="4018850"/>
                      <a:ext cx="653144" cy="165114"/>
                      <a:chOff x="1979712" y="4018850"/>
                      <a:chExt cx="653144" cy="165114"/>
                    </a:xfrm>
                    <a:grpFill/>
                  </p:grpSpPr>
                  <p:sp>
                    <p:nvSpPr>
                      <p:cNvPr id="81" name="Прямоугольник 80"/>
                      <p:cNvSpPr/>
                      <p:nvPr/>
                    </p:nvSpPr>
                    <p:spPr>
                      <a:xfrm>
                        <a:off x="197971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2" name="Прямоугольник 81"/>
                      <p:cNvSpPr/>
                      <p:nvPr/>
                    </p:nvSpPr>
                    <p:spPr>
                      <a:xfrm>
                        <a:off x="2156099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3" name="Прямоугольник 82"/>
                      <p:cNvSpPr/>
                      <p:nvPr/>
                    </p:nvSpPr>
                    <p:spPr>
                      <a:xfrm>
                        <a:off x="2332486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4" name="Прямоугольник 83"/>
                      <p:cNvSpPr/>
                      <p:nvPr/>
                    </p:nvSpPr>
                    <p:spPr>
                      <a:xfrm>
                        <a:off x="250887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70" name="Прямоугольник 69"/>
                <p:cNvSpPr/>
                <p:nvPr/>
              </p:nvSpPr>
              <p:spPr>
                <a:xfrm>
                  <a:off x="10098287" y="587431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/>
                <p:cNvSpPr/>
                <p:nvPr/>
              </p:nvSpPr>
              <p:spPr>
                <a:xfrm>
                  <a:off x="10098287" y="6132299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/>
                <p:cNvSpPr/>
                <p:nvPr/>
              </p:nvSpPr>
              <p:spPr>
                <a:xfrm>
                  <a:off x="10098287" y="6390281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" name="Прямоугольник 72"/>
                <p:cNvSpPr/>
                <p:nvPr/>
              </p:nvSpPr>
              <p:spPr>
                <a:xfrm>
                  <a:off x="10098287" y="6648262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" name="Прямоугольник 73"/>
                <p:cNvSpPr/>
                <p:nvPr/>
              </p:nvSpPr>
              <p:spPr>
                <a:xfrm>
                  <a:off x="10098287" y="5616335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2" name="Группа 11"/>
              <p:cNvGrpSpPr/>
              <p:nvPr/>
            </p:nvGrpSpPr>
            <p:grpSpPr>
              <a:xfrm>
                <a:off x="6478712" y="3544138"/>
                <a:ext cx="653144" cy="1197041"/>
                <a:chOff x="1979712" y="4018850"/>
                <a:chExt cx="653144" cy="1197041"/>
              </a:xfrm>
              <a:grpFill/>
            </p:grpSpPr>
            <p:grpSp>
              <p:nvGrpSpPr>
                <p:cNvPr id="44" name="Группа 43"/>
                <p:cNvGrpSpPr/>
                <p:nvPr/>
              </p:nvGrpSpPr>
              <p:grpSpPr>
                <a:xfrm>
                  <a:off x="1979712" y="4276832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65" name="Прямоугольник 64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6" name="Прямоугольник 65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7" name="Прямоугольник 66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8" name="Прямоугольник 67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5" name="Группа 44"/>
                <p:cNvGrpSpPr/>
                <p:nvPr/>
              </p:nvGrpSpPr>
              <p:grpSpPr>
                <a:xfrm>
                  <a:off x="1979712" y="453481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61" name="Прямоугольник 60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2" name="Прямоугольник 61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3" name="Прямоугольник 62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4" name="Прямоугольник 63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6" name="Группа 45"/>
                <p:cNvGrpSpPr/>
                <p:nvPr/>
              </p:nvGrpSpPr>
              <p:grpSpPr>
                <a:xfrm>
                  <a:off x="1979712" y="4792796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57" name="Прямоугольник 56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8" name="Прямоугольник 57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9" name="Прямоугольник 58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рямоугольник 59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7" name="Группа 46"/>
                <p:cNvGrpSpPr/>
                <p:nvPr/>
              </p:nvGrpSpPr>
              <p:grpSpPr>
                <a:xfrm>
                  <a:off x="1979712" y="5050777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53" name="Прямоугольник 52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4" name="Прямоугольник 53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5" name="Прямоугольник 54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6" name="Прямоугольник 55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8" name="Группа 47"/>
                <p:cNvGrpSpPr/>
                <p:nvPr/>
              </p:nvGrpSpPr>
              <p:grpSpPr>
                <a:xfrm>
                  <a:off x="1979712" y="4018850"/>
                  <a:ext cx="653144" cy="165114"/>
                  <a:chOff x="1979712" y="4018850"/>
                  <a:chExt cx="653144" cy="165114"/>
                </a:xfrm>
                <a:grpFill/>
              </p:grpSpPr>
              <p:sp>
                <p:nvSpPr>
                  <p:cNvPr id="49" name="Прямоугольник 48"/>
                  <p:cNvSpPr/>
                  <p:nvPr/>
                </p:nvSpPr>
                <p:spPr>
                  <a:xfrm>
                    <a:off x="197971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0" name="Прямоугольник 49"/>
                  <p:cNvSpPr/>
                  <p:nvPr/>
                </p:nvSpPr>
                <p:spPr>
                  <a:xfrm>
                    <a:off x="2156099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1" name="Прямоугольник 50"/>
                  <p:cNvSpPr/>
                  <p:nvPr/>
                </p:nvSpPr>
                <p:spPr>
                  <a:xfrm>
                    <a:off x="2332486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2" name="Прямоугольник 51"/>
                  <p:cNvSpPr/>
                  <p:nvPr/>
                </p:nvSpPr>
                <p:spPr>
                  <a:xfrm>
                    <a:off x="250887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3" name="Группа 12"/>
              <p:cNvGrpSpPr/>
              <p:nvPr/>
            </p:nvGrpSpPr>
            <p:grpSpPr>
              <a:xfrm>
                <a:off x="7460946" y="4402608"/>
                <a:ext cx="653144" cy="939060"/>
                <a:chOff x="1979712" y="4018850"/>
                <a:chExt cx="653144" cy="939060"/>
              </a:xfrm>
              <a:grpFill/>
            </p:grpSpPr>
            <p:grpSp>
              <p:nvGrpSpPr>
                <p:cNvPr id="24" name="Группа 23"/>
                <p:cNvGrpSpPr/>
                <p:nvPr/>
              </p:nvGrpSpPr>
              <p:grpSpPr>
                <a:xfrm>
                  <a:off x="1979712" y="4276832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40" name="Прямоугольник 39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1" name="Прямоугольник 40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2" name="Прямоугольник 41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3" name="Прямоугольник 42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5" name="Группа 24"/>
                <p:cNvGrpSpPr/>
                <p:nvPr/>
              </p:nvGrpSpPr>
              <p:grpSpPr>
                <a:xfrm>
                  <a:off x="1979712" y="453481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36" name="Прямоугольник 35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7" name="Прямоугольник 36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8" name="Прямоугольник 37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9" name="Прямоугольник 38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6" name="Группа 25"/>
                <p:cNvGrpSpPr/>
                <p:nvPr/>
              </p:nvGrpSpPr>
              <p:grpSpPr>
                <a:xfrm>
                  <a:off x="1979712" y="4792796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32" name="Прямоугольник 31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3" name="Прямоугольник 32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4" name="Прямоугольник 33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5" name="Прямоугольник 34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7" name="Группа 26"/>
                <p:cNvGrpSpPr/>
                <p:nvPr/>
              </p:nvGrpSpPr>
              <p:grpSpPr>
                <a:xfrm>
                  <a:off x="1979712" y="4018850"/>
                  <a:ext cx="653144" cy="165114"/>
                  <a:chOff x="1979712" y="4018850"/>
                  <a:chExt cx="653144" cy="165114"/>
                </a:xfrm>
                <a:grpFill/>
              </p:grpSpPr>
              <p:sp>
                <p:nvSpPr>
                  <p:cNvPr id="28" name="Прямоугольник 27"/>
                  <p:cNvSpPr/>
                  <p:nvPr/>
                </p:nvSpPr>
                <p:spPr>
                  <a:xfrm>
                    <a:off x="197971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9" name="Прямоугольник 28"/>
                  <p:cNvSpPr/>
                  <p:nvPr/>
                </p:nvSpPr>
                <p:spPr>
                  <a:xfrm>
                    <a:off x="2156099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0" name="Прямоугольник 29"/>
                  <p:cNvSpPr/>
                  <p:nvPr/>
                </p:nvSpPr>
                <p:spPr>
                  <a:xfrm>
                    <a:off x="2332486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1" name="Прямоугольник 30"/>
                  <p:cNvSpPr/>
                  <p:nvPr/>
                </p:nvSpPr>
                <p:spPr>
                  <a:xfrm>
                    <a:off x="250887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4" name="Группа 13"/>
              <p:cNvGrpSpPr/>
              <p:nvPr/>
            </p:nvGrpSpPr>
            <p:grpSpPr>
              <a:xfrm>
                <a:off x="4207167" y="2813050"/>
                <a:ext cx="576000" cy="2392016"/>
                <a:chOff x="2132112" y="5203177"/>
                <a:chExt cx="653144" cy="165114"/>
              </a:xfrm>
              <a:grpFill/>
            </p:grpSpPr>
            <p:sp>
              <p:nvSpPr>
                <p:cNvPr id="20" name="Прямоугольник 19"/>
                <p:cNvSpPr/>
                <p:nvPr/>
              </p:nvSpPr>
              <p:spPr>
                <a:xfrm>
                  <a:off x="213211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" name="Прямоугольник 20"/>
                <p:cNvSpPr/>
                <p:nvPr/>
              </p:nvSpPr>
              <p:spPr>
                <a:xfrm>
                  <a:off x="2308499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>
                  <a:off x="2484886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Прямоугольник 22"/>
                <p:cNvSpPr/>
                <p:nvPr/>
              </p:nvSpPr>
              <p:spPr>
                <a:xfrm>
                  <a:off x="266127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224834" y="2000250"/>
                <a:ext cx="459210" cy="685800"/>
                <a:chOff x="2132112" y="5203177"/>
                <a:chExt cx="653144" cy="165114"/>
              </a:xfrm>
              <a:grpFill/>
            </p:grpSpPr>
            <p:sp>
              <p:nvSpPr>
                <p:cNvPr id="16" name="Прямоугольник 15"/>
                <p:cNvSpPr/>
                <p:nvPr/>
              </p:nvSpPr>
              <p:spPr>
                <a:xfrm>
                  <a:off x="213211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Прямоугольник 16"/>
                <p:cNvSpPr/>
                <p:nvPr/>
              </p:nvSpPr>
              <p:spPr>
                <a:xfrm>
                  <a:off x="2308499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" name="Прямоугольник 17"/>
                <p:cNvSpPr/>
                <p:nvPr/>
              </p:nvSpPr>
              <p:spPr>
                <a:xfrm>
                  <a:off x="2484886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Прямоугольник 18"/>
                <p:cNvSpPr/>
                <p:nvPr/>
              </p:nvSpPr>
              <p:spPr>
                <a:xfrm>
                  <a:off x="266127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209325"/>
            <a:ext cx="7422709" cy="731396"/>
          </a:xfrm>
        </p:spPr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err="1"/>
              <a:t>ЦТП</a:t>
            </a:r>
            <a:r>
              <a:rPr lang="ru-RU" sz="2400" dirty="0"/>
              <a:t> ул. Автозаводская, 11а (</a:t>
            </a:r>
            <a:r>
              <a:rPr lang="ru-RU" sz="2400" dirty="0" smtClean="0"/>
              <a:t>концессия</a:t>
            </a:r>
            <a:r>
              <a:rPr lang="en-US" sz="2400" dirty="0" smtClean="0"/>
              <a:t>, </a:t>
            </a:r>
            <a:r>
              <a:rPr lang="ru-RU" sz="2400" dirty="0" smtClean="0"/>
              <a:t>тариф)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29506284"/>
              </p:ext>
            </p:extLst>
          </p:nvPr>
        </p:nvGraphicFramePr>
        <p:xfrm>
          <a:off x="-1" y="1124744"/>
          <a:ext cx="9114390" cy="5667375"/>
        </p:xfrm>
        <a:graphic>
          <a:graphicData uri="http://schemas.openxmlformats.org/presentationml/2006/ole">
            <p:oleObj spid="_x0000_s6216" name="Acrobat Document" r:id="rId3" imgW="7514640" imgH="5315040" progId="Acrobat.Document.DC">
              <p:embed/>
            </p:oleObj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4258330"/>
              </p:ext>
            </p:extLst>
          </p:nvPr>
        </p:nvGraphicFramePr>
        <p:xfrm>
          <a:off x="6916342" y="5155146"/>
          <a:ext cx="2051721" cy="1515812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596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0,659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874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0,329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9874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557194" y="2636912"/>
            <a:ext cx="11272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Автозаводская 11</a:t>
            </a:r>
            <a:endParaRPr lang="ru-RU" sz="9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19872" y="3324281"/>
            <a:ext cx="420308" cy="256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84341" y="3429000"/>
            <a:ext cx="420308" cy="249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</a:t>
            </a: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20810" y="4005064"/>
            <a:ext cx="888385" cy="256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ул. </a:t>
            </a:r>
            <a:r>
              <a:rPr lang="ru-RU" sz="1000" dirty="0" err="1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Берша</a:t>
            </a:r>
            <a:r>
              <a:rPr lang="ru-RU" sz="10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67603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err="1"/>
              <a:t>ЦТП</a:t>
            </a:r>
            <a:r>
              <a:rPr lang="ru-RU" sz="2400" dirty="0"/>
              <a:t> ул. Ворошилова, 36а (</a:t>
            </a:r>
            <a:r>
              <a:rPr lang="ru-RU" sz="2400" dirty="0" smtClean="0"/>
              <a:t>концессия, тариф)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62032172"/>
              </p:ext>
            </p:extLst>
          </p:nvPr>
        </p:nvGraphicFramePr>
        <p:xfrm>
          <a:off x="0" y="1190624"/>
          <a:ext cx="9144000" cy="5667375"/>
        </p:xfrm>
        <a:graphic>
          <a:graphicData uri="http://schemas.openxmlformats.org/presentationml/2006/ole">
            <p:oleObj spid="_x0000_s7239" name="Acrobat Document" r:id="rId3" imgW="7514640" imgH="5315040" progId="Acrobat.Document.DC">
              <p:embed/>
            </p:oleObj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13959895"/>
              </p:ext>
            </p:extLst>
          </p:nvPr>
        </p:nvGraphicFramePr>
        <p:xfrm>
          <a:off x="179512" y="5366076"/>
          <a:ext cx="1944824" cy="1337613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247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2,341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1,081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131840" y="2780928"/>
            <a:ext cx="1007007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Ворошилова 66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4648503"/>
            <a:ext cx="1007007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Ворошилова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5125561"/>
            <a:ext cx="1007007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Ворошилова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95744" y="4885046"/>
            <a:ext cx="1007007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Ворошилова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64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16216" y="3783797"/>
            <a:ext cx="1007007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Ворошилова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98986" y="2348880"/>
            <a:ext cx="1007007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Ворошилова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23845" y="3474430"/>
            <a:ext cx="399468" cy="216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11553" y="2460147"/>
            <a:ext cx="399468" cy="216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82684" y="1662846"/>
            <a:ext cx="399468" cy="216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ТК-3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71093" y="4491133"/>
            <a:ext cx="455574" cy="216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ТК-11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46094" y="4657031"/>
            <a:ext cx="455574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ТК-10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01668" y="5151428"/>
            <a:ext cx="39946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ТК-9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51498" y="4116636"/>
            <a:ext cx="455574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ТК-12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46094" y="3274544"/>
            <a:ext cx="455574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ТК-13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565209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209325"/>
            <a:ext cx="7308304" cy="731396"/>
          </a:xfrm>
        </p:spPr>
        <p:txBody>
          <a:bodyPr/>
          <a:lstStyle/>
          <a:p>
            <a:r>
              <a:rPr lang="ru-RU" sz="2400" dirty="0"/>
              <a:t>Сети теплоснабжения от  </a:t>
            </a:r>
            <a:r>
              <a:rPr lang="ru-RU" sz="2400" dirty="0" err="1"/>
              <a:t>ЦТП</a:t>
            </a:r>
            <a:r>
              <a:rPr lang="ru-RU" sz="2400" dirty="0"/>
              <a:t> ул. Союзная,5б (</a:t>
            </a:r>
            <a:r>
              <a:rPr lang="ru-RU" sz="2400" dirty="0" smtClean="0"/>
              <a:t>концессия, тариф)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50752495"/>
              </p:ext>
            </p:extLst>
          </p:nvPr>
        </p:nvGraphicFramePr>
        <p:xfrm>
          <a:off x="22060" y="1190625"/>
          <a:ext cx="9121940" cy="5667375"/>
        </p:xfrm>
        <a:graphic>
          <a:graphicData uri="http://schemas.openxmlformats.org/presentationml/2006/ole">
            <p:oleObj spid="_x0000_s8261" name="Acrobat Document" r:id="rId3" imgW="7514640" imgH="5315040" progId="Acrobat.Document.DC">
              <p:embed/>
            </p:oleObj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01146006"/>
              </p:ext>
            </p:extLst>
          </p:nvPr>
        </p:nvGraphicFramePr>
        <p:xfrm>
          <a:off x="179512" y="5445224"/>
          <a:ext cx="2163815" cy="1337613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773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65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2,567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1,284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1,283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164288" y="3140968"/>
            <a:ext cx="806631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Союзная 31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08304" y="2204864"/>
            <a:ext cx="806631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Союзная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24128" y="3405732"/>
            <a:ext cx="806631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Союзная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02424" y="2065615"/>
            <a:ext cx="806631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Союзная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2445379"/>
            <a:ext cx="806631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Союзная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88224" y="4336290"/>
            <a:ext cx="806631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Союзная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25134" y="4531431"/>
            <a:ext cx="744114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Союзная 9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43808" y="4771946"/>
            <a:ext cx="744114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Союзная 5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95736" y="4298148"/>
            <a:ext cx="805029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Союзная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5а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15616" y="3405732"/>
            <a:ext cx="806631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Союзная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31518" y="2990545"/>
            <a:ext cx="867545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Союзная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21а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47864" y="2181897"/>
            <a:ext cx="806631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Союзная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33119" y="2212094"/>
            <a:ext cx="806631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Союзная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78733" y="4459775"/>
            <a:ext cx="744114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Союзная 7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20072" y="2833094"/>
            <a:ext cx="39946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ТК-3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64670" y="3231060"/>
            <a:ext cx="39946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ТК-4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764404" y="2476335"/>
            <a:ext cx="39946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ТК-5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623113" y="4097194"/>
            <a:ext cx="39946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98250" y="3776513"/>
            <a:ext cx="399468" cy="216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ТК-8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971781" y="3205907"/>
            <a:ext cx="39946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ТК-9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57224" y="3585757"/>
            <a:ext cx="9525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err="1"/>
              <a:t>ЦТП</a:t>
            </a:r>
            <a:r>
              <a:rPr lang="ru-RU" sz="800" dirty="0"/>
              <a:t> </a:t>
            </a:r>
            <a:endParaRPr lang="ru-RU" sz="800" dirty="0" smtClean="0"/>
          </a:p>
          <a:p>
            <a:r>
              <a:rPr lang="ru-RU" sz="800" dirty="0" smtClean="0"/>
              <a:t>ул</a:t>
            </a:r>
            <a:r>
              <a:rPr lang="ru-RU" sz="800" dirty="0"/>
              <a:t>. Союзная, 5б</a:t>
            </a:r>
          </a:p>
        </p:txBody>
      </p:sp>
    </p:spTree>
    <p:extLst>
      <p:ext uri="{BB962C8B-B14F-4D97-AF65-F5344CB8AC3E}">
        <p14:creationId xmlns:p14="http://schemas.microsoft.com/office/powerpoint/2010/main" xmlns="" val="393159108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195736" y="0"/>
            <a:ext cx="6739249" cy="1124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410709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Первомайский район (КВС)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925116"/>
              </p:ext>
            </p:extLst>
          </p:nvPr>
        </p:nvGraphicFramePr>
        <p:xfrm>
          <a:off x="0" y="1124744"/>
          <a:ext cx="9144000" cy="57332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045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70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711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711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608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Объект соглашения</a:t>
                      </a:r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241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сетей , км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6,999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0,886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7,885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24142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5,063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0,440</a:t>
                      </a:r>
                      <a:endParaRPr lang="ru-RU" sz="1400" b="0" i="0" u="none" strike="noStrike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,504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4142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ГВС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1,93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0,446</a:t>
                      </a:r>
                      <a:endParaRPr lang="ru-RU" sz="1400" b="0" i="0" u="none" strike="noStrike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2,38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 от </a:t>
            </a:r>
            <a:r>
              <a:rPr lang="ru-RU" sz="2400" dirty="0" err="1"/>
              <a:t>ЦТП</a:t>
            </a:r>
            <a:r>
              <a:rPr lang="ru-RU" sz="2400" dirty="0"/>
              <a:t> ул. Промышленная, 52а (</a:t>
            </a:r>
            <a:r>
              <a:rPr lang="ru-RU" sz="2400" dirty="0" smtClean="0"/>
              <a:t>тариф, концессия)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8883033"/>
              </p:ext>
            </p:extLst>
          </p:nvPr>
        </p:nvGraphicFramePr>
        <p:xfrm>
          <a:off x="6804248" y="5520387"/>
          <a:ext cx="2339752" cy="1337613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3365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2,868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1,355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6732240" cy="56612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0287" y="5198356"/>
            <a:ext cx="11737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Промышленная 25</a:t>
            </a:r>
            <a:endParaRPr lang="ru-RU" sz="900" dirty="0"/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2983432" y="4717741"/>
            <a:ext cx="12241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Промышленная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27</a:t>
            </a:r>
            <a:endParaRPr lang="ru-RU" sz="9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1988840"/>
            <a:ext cx="108234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Циолковского 20</a:t>
            </a:r>
            <a:endParaRPr lang="ru-RU" sz="9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92158" y="3429000"/>
            <a:ext cx="930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Поликлиника </a:t>
            </a:r>
            <a:endParaRPr lang="ru-RU" sz="900" dirty="0" smtClean="0"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МЧС 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№3</a:t>
            </a:r>
            <a:endParaRPr lang="ru-RU" sz="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72241" y="324433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Гараж </a:t>
            </a:r>
          </a:p>
          <a:p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МЧС 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№3</a:t>
            </a:r>
            <a:endParaRPr lang="ru-RU" sz="900" dirty="0"/>
          </a:p>
        </p:txBody>
      </p:sp>
      <p:sp>
        <p:nvSpPr>
          <p:cNvPr id="11" name="Прямоугольник 10"/>
          <p:cNvSpPr/>
          <p:nvPr/>
        </p:nvSpPr>
        <p:spPr>
          <a:xfrm rot="1146863">
            <a:off x="4009549" y="2034633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Кислородная</a:t>
            </a:r>
            <a:endParaRPr lang="ru-RU" sz="900" dirty="0"/>
          </a:p>
        </p:txBody>
      </p:sp>
      <p:sp>
        <p:nvSpPr>
          <p:cNvPr id="12" name="Прямоугольник 11"/>
          <p:cNvSpPr/>
          <p:nvPr/>
        </p:nvSpPr>
        <p:spPr>
          <a:xfrm rot="978253">
            <a:off x="2833986" y="2023266"/>
            <a:ext cx="111280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Палатный корпус</a:t>
            </a:r>
            <a:endParaRPr lang="ru-RU" sz="9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030875" y="3201758"/>
            <a:ext cx="729687" cy="227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Пищеблок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30875" y="3315379"/>
            <a:ext cx="646331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МЧС №3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764421">
            <a:off x="769124" y="4118923"/>
            <a:ext cx="121058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Промышленная 25 </a:t>
            </a:r>
            <a:endParaRPr lang="ru-RU" sz="900" dirty="0"/>
          </a:p>
        </p:txBody>
      </p:sp>
      <p:sp>
        <p:nvSpPr>
          <p:cNvPr id="16" name="Прямоугольник 15"/>
          <p:cNvSpPr/>
          <p:nvPr/>
        </p:nvSpPr>
        <p:spPr>
          <a:xfrm rot="804830">
            <a:off x="934241" y="4202942"/>
            <a:ext cx="39946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</a:rPr>
              <a:t>ВНС</a:t>
            </a:r>
            <a:endParaRPr lang="ru-RU" sz="9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526055" y="3475905"/>
            <a:ext cx="833883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Восточная 6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18735" y="4026657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склад</a:t>
            </a:r>
            <a:endParaRPr lang="ru-RU" sz="9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031155" y="4477554"/>
            <a:ext cx="790601" cy="227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Стационар </a:t>
            </a:r>
            <a:endParaRPr lang="ru-RU" sz="900" dirty="0" smtClean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72552" y="4635479"/>
            <a:ext cx="6463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МЧС №3</a:t>
            </a:r>
            <a:endParaRPr lang="ru-RU" sz="9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939496" y="4808667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ТК-3</a:t>
            </a:r>
            <a:r>
              <a:rPr lang="ru-RU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rot="5400000">
            <a:off x="335855" y="4475759"/>
            <a:ext cx="8338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Восточная 2</a:t>
            </a:r>
            <a:endParaRPr lang="ru-RU" sz="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338912" y="4476961"/>
            <a:ext cx="3962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УТ-1</a:t>
            </a:r>
            <a:endParaRPr lang="ru-RU" sz="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982612" y="4032639"/>
            <a:ext cx="3962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УТ-2</a:t>
            </a:r>
            <a:endParaRPr lang="ru-RU" sz="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884212" y="3713819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ТК-2</a:t>
            </a:r>
            <a:endParaRPr lang="ru-RU" sz="8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567609" y="3944311"/>
            <a:ext cx="4539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ТК-2а</a:t>
            </a:r>
            <a:endParaRPr lang="ru-RU" sz="8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693146" y="3015110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ТК-4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xmlns="" val="31167713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209325"/>
            <a:ext cx="7668344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от  ТК-1106 и </a:t>
            </a:r>
            <a:r>
              <a:rPr lang="ru-RU" sz="2400" dirty="0" smtClean="0"/>
              <a:t>от </a:t>
            </a:r>
            <a:r>
              <a:rPr lang="ru-RU" sz="2400" dirty="0" err="1"/>
              <a:t>ЦТП</a:t>
            </a:r>
            <a:r>
              <a:rPr lang="ru-RU" sz="2400" dirty="0"/>
              <a:t> ул. Красноармейская, 159 (</a:t>
            </a:r>
            <a:r>
              <a:rPr lang="ru-RU" sz="2400" dirty="0" smtClean="0"/>
              <a:t>тариф, концессия)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2793724"/>
              </p:ext>
            </p:extLst>
          </p:nvPr>
        </p:nvGraphicFramePr>
        <p:xfrm>
          <a:off x="6809327" y="5486690"/>
          <a:ext cx="2309371" cy="1337613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739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54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1,313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0" y="1124744"/>
            <a:ext cx="6228184" cy="57332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3429000"/>
            <a:ext cx="744114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Ленина 10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3549257"/>
            <a:ext cx="681597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Ленина 8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2564904"/>
            <a:ext cx="681597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Ленина 5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47962" y="1196752"/>
            <a:ext cx="1342034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Красноармейская 159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1505874"/>
            <a:ext cx="16113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Административный корпус</a:t>
            </a:r>
            <a:endParaRPr lang="ru-RU" sz="9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86830" y="1486193"/>
            <a:ext cx="1095172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 err="1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им.Сивкова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158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69707" y="2112120"/>
            <a:ext cx="1095172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900" dirty="0" err="1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Сивкова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171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5400000">
            <a:off x="2715002" y="4183182"/>
            <a:ext cx="1003801" cy="216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Им. </a:t>
            </a:r>
            <a:r>
              <a:rPr lang="ru-RU" sz="800" dirty="0" err="1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Сивкова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154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245742">
            <a:off x="2764189" y="5159740"/>
            <a:ext cx="992579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им. </a:t>
            </a:r>
            <a:r>
              <a:rPr lang="ru-RU" sz="800" dirty="0" err="1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Сивкова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152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18801" y="5741207"/>
            <a:ext cx="893193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Пастухова 37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32040" y="5159740"/>
            <a:ext cx="1217000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Красноармейская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133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48245" y="2589975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ТК-1</a:t>
            </a:r>
            <a:endParaRPr lang="ru-RU" sz="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381455" y="3682050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ТК-1</a:t>
            </a:r>
            <a:endParaRPr lang="ru-RU" sz="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871180" y="3669514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ТК-2</a:t>
            </a:r>
            <a:endParaRPr lang="ru-RU" sz="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865145" y="3574328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ТК-3</a:t>
            </a:r>
            <a:endParaRPr lang="ru-RU" sz="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800290" y="4183951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ТК-4</a:t>
            </a:r>
            <a:endParaRPr lang="ru-RU" sz="8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372373" y="5694957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ТК-6</a:t>
            </a:r>
            <a:endParaRPr lang="ru-RU" sz="8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203215" y="2473661"/>
            <a:ext cx="396262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УТ-2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71446" y="1947438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ТК-2</a:t>
            </a:r>
            <a:endParaRPr lang="ru-RU" sz="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082534" y="1796809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ТК-1</a:t>
            </a:r>
            <a:endParaRPr lang="ru-RU" sz="8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213139" y="3273991"/>
            <a:ext cx="567784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ТК-1106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66221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 от </a:t>
            </a:r>
            <a:r>
              <a:rPr lang="ru-RU" sz="2400" dirty="0" err="1"/>
              <a:t>ЦТП</a:t>
            </a:r>
            <a:r>
              <a:rPr lang="ru-RU" sz="2400" dirty="0"/>
              <a:t> ул. 40 лет Победы, 118а (</a:t>
            </a:r>
            <a:r>
              <a:rPr lang="ru-RU" sz="2400" dirty="0" smtClean="0"/>
              <a:t>тариф, концессия)</a:t>
            </a:r>
            <a:endParaRPr lang="ru-RU" sz="2400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66164489"/>
              </p:ext>
            </p:extLst>
          </p:nvPr>
        </p:nvGraphicFramePr>
        <p:xfrm>
          <a:off x="9336" y="1124744"/>
          <a:ext cx="9134663" cy="5733256"/>
        </p:xfrm>
        <a:graphic>
          <a:graphicData uri="http://schemas.openxmlformats.org/presentationml/2006/ole">
            <p:oleObj spid="_x0000_s9283" name="Acrobat Document" r:id="rId3" imgW="7514640" imgH="5315040" progId="Acrobat.Document.DC">
              <p:embed/>
            </p:oleObj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0327552"/>
              </p:ext>
            </p:extLst>
          </p:nvPr>
        </p:nvGraphicFramePr>
        <p:xfrm>
          <a:off x="9336" y="5463219"/>
          <a:ext cx="2255169" cy="1394781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83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17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3039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1,659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3528" y="4725144"/>
            <a:ext cx="1197764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 лет Победы 116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5094182"/>
            <a:ext cx="1197764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 лет Победы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118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67993" y="3750857"/>
            <a:ext cx="1106393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Первомайская 24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61600" y="4160539"/>
            <a:ext cx="1106393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Первомайская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63478" y="3500054"/>
            <a:ext cx="1106393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Первомайская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55596" y="2272608"/>
            <a:ext cx="1106393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Первомайская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8938301">
            <a:off x="7864291" y="2893869"/>
            <a:ext cx="1151174" cy="24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Первомайская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58439" y="4509700"/>
            <a:ext cx="4555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ТК-11</a:t>
            </a:r>
            <a:endParaRPr lang="ru-RU" sz="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086226" y="4002015"/>
            <a:ext cx="4555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ТК-10</a:t>
            </a:r>
            <a:endParaRPr lang="ru-RU" sz="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16016" y="3680085"/>
            <a:ext cx="4555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ТК-12</a:t>
            </a:r>
            <a:endParaRPr lang="ru-RU" sz="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336413" y="3960366"/>
            <a:ext cx="4555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ТК-14</a:t>
            </a:r>
            <a:endParaRPr lang="ru-RU" sz="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627809" y="2934225"/>
            <a:ext cx="4555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ТК-15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xmlns="" val="3712294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 </a:t>
            </a:r>
            <a:r>
              <a:rPr lang="ru-RU" sz="2400" dirty="0" smtClean="0"/>
              <a:t>ТК-1109/1 (концессия</a:t>
            </a:r>
            <a:r>
              <a:rPr lang="ru-RU" sz="2400" dirty="0"/>
              <a:t>)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1174305"/>
            <a:ext cx="9144000" cy="5659364"/>
          </a:xfrm>
        </p:spPr>
        <p:txBody>
          <a:bodyPr/>
          <a:lstStyle/>
          <a:p>
            <a:r>
              <a:rPr lang="ru-RU" dirty="0"/>
              <a:t>ТК-1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18312962"/>
              </p:ext>
            </p:extLst>
          </p:nvPr>
        </p:nvGraphicFramePr>
        <p:xfrm>
          <a:off x="6884807" y="5496056"/>
          <a:ext cx="2259193" cy="1337613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95757">
                  <a:extLst>
                    <a:ext uri="{9D8B030D-6E8A-4147-A177-3AD203B41FA5}">
                      <a16:colId xmlns:a16="http://schemas.microsoft.com/office/drawing/2014/main" xmlns="" val="3131994618"/>
                    </a:ext>
                  </a:extLst>
                </a:gridCol>
                <a:gridCol w="963436">
                  <a:extLst>
                    <a:ext uri="{9D8B030D-6E8A-4147-A177-3AD203B41FA5}">
                      <a16:colId xmlns:a16="http://schemas.microsoft.com/office/drawing/2014/main" xmlns="" val="3523591294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1,587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72437302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4662280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639534339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74305"/>
            <a:ext cx="9144000" cy="41989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6200000">
            <a:off x="1499037" y="2852936"/>
            <a:ext cx="1487908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им. Вадима </a:t>
            </a:r>
            <a:r>
              <a:rPr lang="ru-RU" sz="900" dirty="0" err="1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Сивкова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156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43808" y="3328832"/>
            <a:ext cx="681597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Ленина 7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31748" y="3449089"/>
            <a:ext cx="681597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Ленина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82036" y="3153502"/>
            <a:ext cx="726481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Ленина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3938467" y="3206754"/>
            <a:ext cx="1342034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Красноармейская 142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3321497" y="3234652"/>
            <a:ext cx="1342034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Красноармейская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137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68144" y="1498461"/>
            <a:ext cx="886781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Советская 10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8188" y="2027190"/>
            <a:ext cx="947695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Советская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10а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13160" y="2295344"/>
            <a:ext cx="886781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Советская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40914" y="3234651"/>
            <a:ext cx="744114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Ленина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78356" y="3569346"/>
            <a:ext cx="744114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Ленина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68124" y="3680005"/>
            <a:ext cx="56457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магазин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778274">
            <a:off x="8150413" y="3379561"/>
            <a:ext cx="1056700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Пушкинская 183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30137" y="2766520"/>
            <a:ext cx="4539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ТК-2а</a:t>
            </a:r>
            <a:endParaRPr lang="ru-RU" sz="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792780" y="2413276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ТК-2</a:t>
            </a:r>
            <a:endParaRPr lang="ru-RU" sz="8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023662" y="2286739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ТК-1109/1</a:t>
            </a:r>
            <a:endParaRPr lang="ru-RU" sz="8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485982" y="2422410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ТК-1</a:t>
            </a:r>
            <a:endParaRPr lang="ru-RU" sz="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906840" y="2576170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ТК-2</a:t>
            </a:r>
            <a:endParaRPr lang="ru-RU" sz="8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782567" y="2466123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ТК-3</a:t>
            </a:r>
            <a:endParaRPr lang="ru-RU" sz="8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387822" y="2429081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ТК-4</a:t>
            </a:r>
            <a:endParaRPr lang="ru-RU" sz="8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908517" y="2576170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ТК-5</a:t>
            </a:r>
            <a:endParaRPr lang="ru-RU" sz="8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500473" y="2652706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ТК-6</a:t>
            </a:r>
            <a:endParaRPr lang="ru-RU" sz="8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521127" y="1809421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ТК-7</a:t>
            </a:r>
            <a:endParaRPr lang="ru-RU" sz="8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8005762" y="3003658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ТК-8</a:t>
            </a:r>
            <a:endParaRPr lang="ru-RU" sz="800" dirty="0"/>
          </a:p>
        </p:txBody>
      </p:sp>
      <p:sp>
        <p:nvSpPr>
          <p:cNvPr id="33" name="Прямоугольник 32"/>
          <p:cNvSpPr/>
          <p:nvPr/>
        </p:nvSpPr>
        <p:spPr>
          <a:xfrm rot="669026">
            <a:off x="8071437" y="2008728"/>
            <a:ext cx="1056700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Пушкинская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185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751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ТК-1103б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1135658"/>
            <a:ext cx="9144000" cy="5722342"/>
          </a:xfrm>
        </p:spPr>
        <p:txBody>
          <a:bodyPr/>
          <a:lstStyle/>
          <a:p>
            <a:pPr fontAlgn="b"/>
            <a:r>
              <a:rPr lang="ru-RU" b="1" dirty="0"/>
              <a:t>Протяженность сетей, км</a:t>
            </a:r>
            <a:endParaRPr lang="ru-RU" dirty="0"/>
          </a:p>
          <a:p>
            <a:pPr fontAlgn="ctr"/>
            <a:r>
              <a:rPr lang="ru-RU" dirty="0"/>
              <a:t>1,587</a:t>
            </a:r>
          </a:p>
          <a:p>
            <a:pPr eaLnBrk="1" fontAlgn="b" latinLnBrk="0" hangingPunct="1"/>
            <a:r>
              <a:rPr lang="ru-RU" b="1" dirty="0"/>
              <a:t>отопление, км</a:t>
            </a:r>
            <a:endParaRPr lang="ru-RU" dirty="0"/>
          </a:p>
          <a:p>
            <a:pPr fontAlgn="ctr"/>
            <a:r>
              <a:rPr lang="ru-RU" dirty="0"/>
              <a:t>1,504</a:t>
            </a:r>
          </a:p>
          <a:p>
            <a:pPr eaLnBrk="1" fontAlgn="b" latinLnBrk="0" hangingPunct="1"/>
            <a:r>
              <a:rPr lang="ru-RU" b="1" dirty="0" err="1"/>
              <a:t>ГВС</a:t>
            </a:r>
            <a:r>
              <a:rPr lang="ru-RU" b="1" dirty="0"/>
              <a:t>, км</a:t>
            </a:r>
            <a:endParaRPr lang="ru-RU" dirty="0"/>
          </a:p>
          <a:p>
            <a:pPr fontAlgn="ctr"/>
            <a:r>
              <a:rPr lang="ru-RU" dirty="0"/>
              <a:t>0,083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35658"/>
            <a:ext cx="5796135" cy="5722342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8324493"/>
              </p:ext>
            </p:extLst>
          </p:nvPr>
        </p:nvGraphicFramePr>
        <p:xfrm>
          <a:off x="6702796" y="5333345"/>
          <a:ext cx="2259193" cy="1337613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95757">
                  <a:extLst>
                    <a:ext uri="{9D8B030D-6E8A-4147-A177-3AD203B41FA5}">
                      <a16:colId xmlns:a16="http://schemas.microsoft.com/office/drawing/2014/main" xmlns="" val="2164925531"/>
                    </a:ext>
                  </a:extLst>
                </a:gridCol>
                <a:gridCol w="963436">
                  <a:extLst>
                    <a:ext uri="{9D8B030D-6E8A-4147-A177-3AD203B41FA5}">
                      <a16:colId xmlns:a16="http://schemas.microsoft.com/office/drawing/2014/main" xmlns="" val="4280972383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0,343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865792423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99815729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244470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6270060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2" y="1"/>
            <a:ext cx="7164288" cy="1124743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Ленинский район (КВС)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8614253"/>
              </p:ext>
            </p:extLst>
          </p:nvPr>
        </p:nvGraphicFramePr>
        <p:xfrm>
          <a:off x="-1" y="1124745"/>
          <a:ext cx="9144001" cy="573325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426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589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711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711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6640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Объект соглашения</a:t>
                      </a:r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274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сетей , км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2,654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2,654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193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1,422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1,422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7456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1,232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1,232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defRPr/>
            </a:pPr>
            <a:r>
              <a:rPr lang="ru-RU" sz="3200" b="1" dirty="0" smtClean="0"/>
              <a:t>Общий свод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20037719"/>
              </p:ext>
            </p:extLst>
          </p:nvPr>
        </p:nvGraphicFramePr>
        <p:xfrm>
          <a:off x="7992" y="1121803"/>
          <a:ext cx="9144008" cy="573619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882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66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90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3385949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5558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03913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Город</a:t>
                      </a:r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Объем запланированных работ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Завьяловский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Октябрьский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Индустриальный 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Устиновский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Первомайский район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Ленинский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2188">
                <a:tc rowSpan="8">
                  <a:txBody>
                    <a:bodyPr/>
                    <a:lstStyle/>
                    <a:p>
                      <a:pPr algn="ctr" defTabSz="410709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Ижевск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l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Квартальные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сети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strike="noStrike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Количество</a:t>
                      </a:r>
                      <a:endParaRPr lang="ru-RU" sz="1200" u="none" strike="noStrike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19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-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6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66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сетей </a:t>
                      </a: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</a:t>
                      </a:r>
                      <a:r>
                        <a:rPr lang="ru-RU" sz="12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31,210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-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5,952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8,114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6,60</a:t>
                      </a:r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</a:t>
                      </a:r>
                      <a:endParaRPr lang="ru-RU" sz="1400" u="none" strike="noStrike" dirty="0" smtClean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7,885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2,654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6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defTabSz="410709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из них отопление, км</a:t>
                      </a:r>
                    </a:p>
                    <a:p>
                      <a:pPr algn="ctr" defTabSz="410709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18,013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-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3,334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4,357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3,39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5,504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1,422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75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defTabSz="410709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из них ГВС, км</a:t>
                      </a:r>
                    </a:p>
                    <a:p>
                      <a:pPr algn="ctr" defTabSz="410709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13,197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-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2,618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3,757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3,209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2,381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1,232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12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Магистральные 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сети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Количество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-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6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-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-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-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69087987"/>
                  </a:ext>
                </a:extLst>
              </a:tr>
              <a:tr h="6401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сетей, км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3,258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-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2,599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-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-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0,659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-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432275187"/>
                  </a:ext>
                </a:extLst>
              </a:tr>
              <a:tr h="608394">
                <a:tc v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Тепловые пункты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2710">
                <a:tc vMerge="1">
                  <a:txBody>
                    <a:bodyPr/>
                    <a:lstStyle/>
                    <a:p>
                      <a:pPr algn="ctr" defTabSz="410709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Котельные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130785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28015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</a:t>
            </a:r>
            <a:r>
              <a:rPr lang="ru-RU" sz="2400" dirty="0" smtClean="0"/>
              <a:t>от </a:t>
            </a:r>
            <a:r>
              <a:rPr lang="ru-RU" sz="2400" dirty="0" err="1"/>
              <a:t>ЦТП</a:t>
            </a:r>
            <a:r>
              <a:rPr lang="ru-RU" sz="2400" dirty="0"/>
              <a:t> гор.Машиностроителей,98ц (</a:t>
            </a:r>
            <a:r>
              <a:rPr lang="ru-RU" sz="2400" dirty="0" smtClean="0"/>
              <a:t>тариф)</a:t>
            </a:r>
            <a:endParaRPr lang="ru-RU" sz="24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64892734"/>
              </p:ext>
            </p:extLst>
          </p:nvPr>
        </p:nvGraphicFramePr>
        <p:xfrm>
          <a:off x="0" y="5410302"/>
          <a:ext cx="2104576" cy="1427659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312489">
                  <a:extLst>
                    <a:ext uri="{9D8B030D-6E8A-4147-A177-3AD203B41FA5}">
                      <a16:colId xmlns:a16="http://schemas.microsoft.com/office/drawing/2014/main" xmlns="" val="1855689211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xmlns="" val="2584659615"/>
                    </a:ext>
                  </a:extLst>
                </a:gridCol>
              </a:tblGrid>
              <a:tr h="506340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2,654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931933574"/>
                  </a:ext>
                </a:extLst>
              </a:tr>
              <a:tr h="482899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76478220"/>
                  </a:ext>
                </a:extLst>
              </a:tr>
              <a:tr h="438420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58450018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1124744"/>
            <a:ext cx="7020272" cy="57020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04248" y="2276872"/>
            <a:ext cx="1569660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Машиностроителей 83     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60488" y="2454015"/>
            <a:ext cx="4523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УТ-79</a:t>
            </a:r>
            <a:endParaRPr lang="ru-RU" sz="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07680" y="1916832"/>
            <a:ext cx="4523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УТ-82</a:t>
            </a:r>
            <a:endParaRPr lang="ru-RU" sz="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82490" y="2223715"/>
            <a:ext cx="4523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УТ-83</a:t>
            </a:r>
            <a:endParaRPr lang="ru-RU" sz="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55312" y="2652902"/>
            <a:ext cx="4523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УТ-84</a:t>
            </a:r>
            <a:endParaRPr lang="ru-RU" sz="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76656" y="3212976"/>
            <a:ext cx="4523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УТ-85</a:t>
            </a:r>
            <a:endParaRPr lang="ru-RU" sz="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03720" y="3760337"/>
            <a:ext cx="4523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УТ-86</a:t>
            </a:r>
            <a:endParaRPr lang="ru-RU" sz="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90490" y="4632138"/>
            <a:ext cx="4523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УТ-81</a:t>
            </a:r>
            <a:endParaRPr lang="ru-RU" sz="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724128" y="5085184"/>
            <a:ext cx="4523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УТ-78</a:t>
            </a:r>
            <a:endParaRPr lang="ru-RU" sz="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444208" y="5368014"/>
            <a:ext cx="4523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УТ-62</a:t>
            </a:r>
            <a:endParaRPr lang="ru-RU" sz="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147724" y="6124131"/>
            <a:ext cx="4523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УТ-50</a:t>
            </a:r>
            <a:endParaRPr lang="ru-RU" sz="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069442" y="4268385"/>
            <a:ext cx="4523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УТ-80</a:t>
            </a:r>
            <a:endParaRPr lang="ru-RU" sz="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99287" y="2053477"/>
            <a:ext cx="1374770" cy="24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Машиностроителей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82     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99287" y="2149968"/>
            <a:ext cx="689612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№3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37992" y="1835757"/>
            <a:ext cx="13853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Машиностроителей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81</a:t>
            </a:r>
            <a:endParaRPr lang="ru-RU" sz="9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624016" y="1674622"/>
            <a:ext cx="13853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Машиностроителей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80</a:t>
            </a:r>
            <a:endParaRPr lang="ru-RU" sz="9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841930" y="2258588"/>
            <a:ext cx="13853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Машиностроителей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79</a:t>
            </a:r>
            <a:endParaRPr lang="ru-RU" sz="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524284" y="2853490"/>
            <a:ext cx="13853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Машиностроителей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78</a:t>
            </a:r>
            <a:endParaRPr lang="ru-RU" sz="9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041852" y="3470617"/>
            <a:ext cx="13853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Машиностроителей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77</a:t>
            </a:r>
            <a:endParaRPr lang="ru-RU" sz="9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167358" y="3619264"/>
            <a:ext cx="13853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Машиностроителей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95</a:t>
            </a:r>
            <a:endParaRPr lang="ru-RU" sz="9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262654" y="3985387"/>
            <a:ext cx="13853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Машиностроителей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94</a:t>
            </a:r>
            <a:endParaRPr lang="ru-RU" sz="9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311608" y="4130318"/>
            <a:ext cx="13853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Машиностроителей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93</a:t>
            </a:r>
            <a:endParaRPr lang="ru-RU" sz="9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658672" y="4342333"/>
            <a:ext cx="13853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Машиностроителей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92</a:t>
            </a:r>
            <a:endParaRPr lang="ru-RU" sz="9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571182" y="4578302"/>
            <a:ext cx="13853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Машиностроителей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</a:rPr>
              <a:t>91</a:t>
            </a:r>
            <a:endParaRPr lang="ru-RU" sz="9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078282" y="4740785"/>
            <a:ext cx="4523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УТ-77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xmlns="" val="13500144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defRPr/>
            </a:pPr>
            <a:r>
              <a:rPr lang="ru-RU" sz="3200" b="1" dirty="0" err="1" smtClean="0"/>
              <a:t>ТПиР</a:t>
            </a:r>
            <a:r>
              <a:rPr lang="ru-RU" sz="3200" b="1" dirty="0" smtClean="0"/>
              <a:t> магистральных сетей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42482782"/>
              </p:ext>
            </p:extLst>
          </p:nvPr>
        </p:nvGraphicFramePr>
        <p:xfrm>
          <a:off x="2" y="1124745"/>
          <a:ext cx="9143999" cy="25185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988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17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81706">
                  <a:extLst>
                    <a:ext uri="{9D8B030D-6E8A-4147-A177-3AD203B41FA5}">
                      <a16:colId xmlns:a16="http://schemas.microsoft.com/office/drawing/2014/main" xmlns="" val="606983697"/>
                    </a:ext>
                  </a:extLst>
                </a:gridCol>
                <a:gridCol w="2481706">
                  <a:extLst>
                    <a:ext uri="{9D8B030D-6E8A-4147-A177-3AD203B41FA5}">
                      <a16:colId xmlns:a16="http://schemas.microsoft.com/office/drawing/2014/main" xmlns="" val="2391105509"/>
                    </a:ext>
                  </a:extLst>
                </a:gridCol>
              </a:tblGrid>
              <a:tr h="504055">
                <a:tc gridSpan="4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Тариф</a:t>
                      </a:r>
                      <a:endParaRPr lang="ru-RU" sz="1800" u="none" strike="noStrike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53958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Наименование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  участка магистральной тепловой сети от ТК-1.423- ТК-1424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Реконструкция  участка магистральной тепловой сети по ул. Коммунаров ТК-1118/1 – ТК-1118/3 в г. Ижевске (1 этап ТК1118/2- ТК1118/3)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Реконструкция  участка магистральной тепловой сети от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ТК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1.421- ТК-1422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0542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сетей, км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0,390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0,134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0,310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04381632"/>
              </p:ext>
            </p:extLst>
          </p:nvPr>
        </p:nvGraphicFramePr>
        <p:xfrm>
          <a:off x="4071" y="3712070"/>
          <a:ext cx="9139929" cy="26592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876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31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62959">
                  <a:extLst>
                    <a:ext uri="{9D8B030D-6E8A-4147-A177-3AD203B41FA5}">
                      <a16:colId xmlns:a16="http://schemas.microsoft.com/office/drawing/2014/main" xmlns="" val="606983697"/>
                    </a:ext>
                  </a:extLst>
                </a:gridCol>
                <a:gridCol w="1784508">
                  <a:extLst>
                    <a:ext uri="{9D8B030D-6E8A-4147-A177-3AD203B41FA5}">
                      <a16:colId xmlns:a16="http://schemas.microsoft.com/office/drawing/2014/main" xmlns="" val="3313849698"/>
                    </a:ext>
                  </a:extLst>
                </a:gridCol>
                <a:gridCol w="1873733">
                  <a:extLst>
                    <a:ext uri="{9D8B030D-6E8A-4147-A177-3AD203B41FA5}">
                      <a16:colId xmlns:a16="http://schemas.microsoft.com/office/drawing/2014/main" xmlns="" val="2391105509"/>
                    </a:ext>
                  </a:extLst>
                </a:gridCol>
              </a:tblGrid>
              <a:tr h="509018">
                <a:tc gridSpan="5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Фонд ЖКХ</a:t>
                      </a:r>
                      <a:endParaRPr lang="ru-RU" sz="1800" u="none" strike="noStrike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7639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Наименование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 магистральной тепловой сети 2Ду700 по ул.10 лет Октября от ТК-411 до ТК-412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 магистральной тепловой сети 2Ду500 по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ул.Майской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пер.Северному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между ТК-2.505 и ТК-2.510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 магистральной тепловой сети 2Ду500 по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пер.Северный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между ТК-2.510 и ТК-2.511а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 магистральной тепловой сети 2Ду700 по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ул.Ленина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между ТК-2.902 и ТК-2.904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0542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сетей, км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0,247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1,006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0,512</a:t>
                      </a:r>
                      <a:endParaRPr lang="ru-RU" sz="1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0,659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2135772"/>
              </p:ext>
            </p:extLst>
          </p:nvPr>
        </p:nvGraphicFramePr>
        <p:xfrm>
          <a:off x="7214743" y="6345963"/>
          <a:ext cx="1920579" cy="445871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ИТОГО,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3,258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668600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defRPr/>
            </a:pPr>
            <a:r>
              <a:rPr lang="ru-RU" sz="2400" dirty="0"/>
              <a:t>Реконструкция  участка магистральной тепловой сети от </a:t>
            </a:r>
            <a:r>
              <a:rPr lang="ru-RU" sz="2400" dirty="0" err="1"/>
              <a:t>ТК</a:t>
            </a:r>
            <a:r>
              <a:rPr lang="ru-RU" sz="2400" dirty="0"/>
              <a:t> 1.421- ТК-1422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1532798"/>
              </p:ext>
            </p:extLst>
          </p:nvPr>
        </p:nvGraphicFramePr>
        <p:xfrm>
          <a:off x="6804248" y="6108162"/>
          <a:ext cx="2157741" cy="445871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15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37167"/>
            <a:ext cx="4522839" cy="572083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39552" y="2060848"/>
            <a:ext cx="101822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ТК-1.422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47864" y="5978365"/>
            <a:ext cx="1018227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ТК-1.421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181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defRPr/>
            </a:pPr>
            <a:r>
              <a:rPr lang="ru-RU" sz="1800" dirty="0"/>
              <a:t>Реконструкция  участка магистральной тепловой сети по ул. Коммунаров ТК-1118/1 – ТК-1118/3 в г. Ижевске (1 этап ТК1118/2- </a:t>
            </a:r>
            <a:r>
              <a:rPr lang="ru-RU" sz="1800" dirty="0" smtClean="0"/>
              <a:t>ТК1118/3)</a:t>
            </a:r>
            <a:endParaRPr lang="ru-RU" sz="18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14206189"/>
              </p:ext>
            </p:extLst>
          </p:nvPr>
        </p:nvGraphicFramePr>
        <p:xfrm>
          <a:off x="6948264" y="6299835"/>
          <a:ext cx="2174749" cy="445871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200004157"/>
                    </a:ext>
                  </a:extLst>
                </a:gridCol>
                <a:gridCol w="878605">
                  <a:extLst>
                    <a:ext uri="{9D8B030D-6E8A-4147-A177-3AD203B41FA5}">
                      <a16:colId xmlns:a16="http://schemas.microsoft.com/office/drawing/2014/main" xmlns="" val="633550562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083227474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2878"/>
            <a:ext cx="6444207" cy="569512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83767" y="4395577"/>
            <a:ext cx="841897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ТК-1118/2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04715" y="2359996"/>
            <a:ext cx="841897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ТК-1118/3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1292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t">
              <a:defRPr/>
            </a:pPr>
            <a:r>
              <a:rPr lang="ru-RU" sz="2400" dirty="0"/>
              <a:t>Реконструкция  участка магистральной тепловой сети от ТК-1.423- ТК-1424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89906"/>
            <a:ext cx="9143999" cy="5768094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82726836"/>
              </p:ext>
            </p:extLst>
          </p:nvPr>
        </p:nvGraphicFramePr>
        <p:xfrm>
          <a:off x="6876256" y="6112793"/>
          <a:ext cx="2085735" cy="558165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1928076202"/>
                    </a:ext>
                  </a:extLst>
                </a:gridCol>
                <a:gridCol w="789591">
                  <a:extLst>
                    <a:ext uri="{9D8B030D-6E8A-4147-A177-3AD203B41FA5}">
                      <a16:colId xmlns:a16="http://schemas.microsoft.com/office/drawing/2014/main" xmlns="" val="4284847161"/>
                    </a:ext>
                  </a:extLst>
                </a:gridCol>
              </a:tblGrid>
              <a:tr h="558165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7189524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4293096"/>
            <a:ext cx="1018227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ТК-1.424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41772" y="1700808"/>
            <a:ext cx="1018227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ТК-1.423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51816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t">
              <a:defRPr/>
            </a:pPr>
            <a:r>
              <a:rPr lang="ru-RU" sz="2400" dirty="0" smtClean="0"/>
              <a:t>Фонд ЖКХ</a:t>
            </a:r>
            <a:br>
              <a:rPr lang="ru-RU" sz="2400" dirty="0" smtClean="0"/>
            </a:br>
            <a:r>
              <a:rPr lang="ru-RU" sz="1800" dirty="0"/>
              <a:t>Реконструкция магистральной тепловой сети 2Ду700 по ул.10 лет Октября от ТК-411 до ТК-412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21771888"/>
              </p:ext>
            </p:extLst>
          </p:nvPr>
        </p:nvGraphicFramePr>
        <p:xfrm>
          <a:off x="7020272" y="6225087"/>
          <a:ext cx="2123728" cy="445871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961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75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0,247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51" y="1173579"/>
            <a:ext cx="9144001" cy="49306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1235" y="4653136"/>
            <a:ext cx="72654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т. 412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2420888"/>
            <a:ext cx="69018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Т.411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20117">
            <a:off x="3707904" y="2385839"/>
            <a:ext cx="1369990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Удмуртская 261</a:t>
            </a:r>
          </a:p>
        </p:txBody>
      </p:sp>
      <p:sp>
        <p:nvSpPr>
          <p:cNvPr id="9" name="Прямоугольник 8"/>
          <p:cNvSpPr/>
          <p:nvPr/>
        </p:nvSpPr>
        <p:spPr>
          <a:xfrm rot="192018">
            <a:off x="3293578" y="2745710"/>
            <a:ext cx="810799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магазин</a:t>
            </a:r>
          </a:p>
        </p:txBody>
      </p:sp>
      <p:sp>
        <p:nvSpPr>
          <p:cNvPr id="10" name="Прямоугольник 9"/>
          <p:cNvSpPr/>
          <p:nvPr/>
        </p:nvSpPr>
        <p:spPr>
          <a:xfrm rot="208230">
            <a:off x="-82223" y="2643807"/>
            <a:ext cx="1169616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лет Октября</a:t>
            </a:r>
          </a:p>
        </p:txBody>
      </p:sp>
    </p:spTree>
    <p:extLst>
      <p:ext uri="{BB962C8B-B14F-4D97-AF65-F5344CB8AC3E}">
        <p14:creationId xmlns:p14="http://schemas.microsoft.com/office/powerpoint/2010/main" xmlns="" val="27017135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400" dirty="0" smtClean="0"/>
              <a:t>Фонд ЖКХ </a:t>
            </a:r>
            <a:br>
              <a:rPr lang="ru-RU" sz="2400" dirty="0" smtClean="0"/>
            </a:br>
            <a:r>
              <a:rPr lang="ru-RU" sz="1800" dirty="0"/>
              <a:t>Реконструкция магистральной тепловой сети 2Ду500 по </a:t>
            </a:r>
            <a:r>
              <a:rPr lang="ru-RU" sz="1800" dirty="0" err="1"/>
              <a:t>ул.Майской</a:t>
            </a:r>
            <a:r>
              <a:rPr lang="ru-RU" sz="1800" dirty="0"/>
              <a:t> и </a:t>
            </a:r>
            <a:r>
              <a:rPr lang="ru-RU" sz="1800" dirty="0" err="1"/>
              <a:t>пер.Северному</a:t>
            </a:r>
            <a:r>
              <a:rPr lang="ru-RU" sz="1800" dirty="0"/>
              <a:t> между ТК-2.505 и ТК-2.510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6127"/>
            <a:ext cx="7740352" cy="5711873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5787065"/>
              </p:ext>
            </p:extLst>
          </p:nvPr>
        </p:nvGraphicFramePr>
        <p:xfrm>
          <a:off x="0" y="4653136"/>
          <a:ext cx="2167127" cy="445871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67536">
                  <a:extLst>
                    <a:ext uri="{9D8B030D-6E8A-4147-A177-3AD203B41FA5}">
                      <a16:colId xmlns:a16="http://schemas.microsoft.com/office/drawing/2014/main" xmlns="" val="3612556396"/>
                    </a:ext>
                  </a:extLst>
                </a:gridCol>
                <a:gridCol w="899591">
                  <a:extLst>
                    <a:ext uri="{9D8B030D-6E8A-4147-A177-3AD203B41FA5}">
                      <a16:colId xmlns:a16="http://schemas.microsoft.com/office/drawing/2014/main" xmlns="" val="3701148308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1,006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48024101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5875051"/>
            <a:ext cx="835485" cy="312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ТК-2.510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97841" y="1242889"/>
            <a:ext cx="835485" cy="312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ТК-2.505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15735">
            <a:off x="971600" y="5304413"/>
            <a:ext cx="1091966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Пер. Северный, 55</a:t>
            </a:r>
          </a:p>
        </p:txBody>
      </p:sp>
      <p:sp>
        <p:nvSpPr>
          <p:cNvPr id="12" name="Прямоугольник 11"/>
          <p:cNvSpPr/>
          <p:nvPr/>
        </p:nvSpPr>
        <p:spPr>
          <a:xfrm rot="518091">
            <a:off x="4139952" y="5794267"/>
            <a:ext cx="1091966" cy="233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Пер. Северный, </a:t>
            </a:r>
            <a:r>
              <a:rPr lang="ru-RU" sz="9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6652257">
            <a:off x="2415470" y="5309254"/>
            <a:ext cx="7521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Майская 16</a:t>
            </a:r>
            <a:endParaRPr lang="ru-RU" sz="900" dirty="0"/>
          </a:p>
        </p:txBody>
      </p:sp>
      <p:sp>
        <p:nvSpPr>
          <p:cNvPr id="14" name="Прямоугольник 13"/>
          <p:cNvSpPr/>
          <p:nvPr/>
        </p:nvSpPr>
        <p:spPr>
          <a:xfrm rot="16631089">
            <a:off x="5581615" y="5361415"/>
            <a:ext cx="7521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Майская </a:t>
            </a:r>
            <a:r>
              <a:rPr lang="ru-RU" sz="9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endParaRPr lang="ru-RU" sz="900" dirty="0"/>
          </a:p>
        </p:txBody>
      </p:sp>
      <p:sp>
        <p:nvSpPr>
          <p:cNvPr id="15" name="Прямоугольник 14"/>
          <p:cNvSpPr/>
          <p:nvPr/>
        </p:nvSpPr>
        <p:spPr>
          <a:xfrm rot="16678047">
            <a:off x="7121078" y="4160326"/>
            <a:ext cx="7521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Майская </a:t>
            </a:r>
            <a:r>
              <a:rPr lang="ru-RU" sz="9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endParaRPr lang="ru-RU" sz="900" dirty="0"/>
          </a:p>
        </p:txBody>
      </p:sp>
      <p:sp>
        <p:nvSpPr>
          <p:cNvPr id="16" name="Прямоугольник 15"/>
          <p:cNvSpPr/>
          <p:nvPr/>
        </p:nvSpPr>
        <p:spPr>
          <a:xfrm rot="537079">
            <a:off x="6846447" y="6182926"/>
            <a:ext cx="9685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Пер. Северный 59</a:t>
            </a:r>
            <a:endParaRPr lang="ru-RU" sz="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372200" y="2600942"/>
            <a:ext cx="742511" cy="218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Майская 22а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455007" y="1120679"/>
            <a:ext cx="69281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Майская </a:t>
            </a:r>
            <a:r>
              <a:rPr lang="ru-RU" sz="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7792" y="6277574"/>
            <a:ext cx="835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ТК-2.509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30082" y="6478472"/>
            <a:ext cx="835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ТК-2.508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868497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defRPr/>
            </a:pPr>
            <a:r>
              <a:rPr lang="ru-RU" sz="2400" dirty="0" smtClean="0"/>
              <a:t>Фонд ЖКХ</a:t>
            </a:r>
            <a:br>
              <a:rPr lang="ru-RU" sz="2400" dirty="0" smtClean="0"/>
            </a:br>
            <a:r>
              <a:rPr lang="ru-RU" sz="1800" dirty="0"/>
              <a:t>Реконструкция магистральной тепловой сети 2Ду500 по </a:t>
            </a:r>
            <a:r>
              <a:rPr lang="ru-RU" sz="1800" dirty="0" err="1"/>
              <a:t>пер.Северный</a:t>
            </a:r>
            <a:r>
              <a:rPr lang="ru-RU" sz="1800" dirty="0"/>
              <a:t> между ТК-2.510 и ТК-2.511а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9054760"/>
              </p:ext>
            </p:extLst>
          </p:nvPr>
        </p:nvGraphicFramePr>
        <p:xfrm>
          <a:off x="6876256" y="6112793"/>
          <a:ext cx="2085733" cy="445871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5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70135"/>
            <a:ext cx="9144001" cy="43591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3933056"/>
            <a:ext cx="1128835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ТК-2.511а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00392" y="3779286"/>
            <a:ext cx="1018227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ТК-2.510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4437112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ТК-2.511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16555577">
            <a:off x="539552" y="4806444"/>
            <a:ext cx="1253228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Пушкинская 278</a:t>
            </a:r>
          </a:p>
        </p:txBody>
      </p:sp>
    </p:spTree>
    <p:extLst>
      <p:ext uri="{BB962C8B-B14F-4D97-AF65-F5344CB8AC3E}">
        <p14:creationId xmlns:p14="http://schemas.microsoft.com/office/powerpoint/2010/main" xmlns="" val="31997524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defRPr/>
            </a:pPr>
            <a:r>
              <a:rPr lang="ru-RU" sz="2400" dirty="0" smtClean="0"/>
              <a:t>Фонд ЖКХ</a:t>
            </a:r>
            <a:br>
              <a:rPr lang="ru-RU" sz="2400" dirty="0" smtClean="0"/>
            </a:br>
            <a:r>
              <a:rPr lang="ru-RU" sz="1800" dirty="0"/>
              <a:t>Реконструкция магистральной тепловой сети 2Ду700 по </a:t>
            </a:r>
            <a:r>
              <a:rPr lang="ru-RU" sz="1800" dirty="0" err="1"/>
              <a:t>ул.Ленина</a:t>
            </a:r>
            <a:r>
              <a:rPr lang="ru-RU" sz="1800" dirty="0"/>
              <a:t> между ТК-2.902 и ТК-2.904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6768031"/>
              </p:ext>
            </p:extLst>
          </p:nvPr>
        </p:nvGraphicFramePr>
        <p:xfrm>
          <a:off x="6876256" y="6112793"/>
          <a:ext cx="2085733" cy="445871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5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0,659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124744"/>
            <a:ext cx="9144000" cy="46085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5818" y="3056499"/>
            <a:ext cx="1018227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ТК-2.902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61591" y="3789040"/>
            <a:ext cx="1018227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ТК-2.904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3053448"/>
            <a:ext cx="1018227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ТК-2.903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3892872">
            <a:off x="5810143" y="4445255"/>
            <a:ext cx="10374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Первомайская 14</a:t>
            </a:r>
            <a:endParaRPr lang="ru-RU" sz="900" dirty="0"/>
          </a:p>
        </p:txBody>
      </p:sp>
      <p:sp>
        <p:nvSpPr>
          <p:cNvPr id="10" name="Прямоугольник 9"/>
          <p:cNvSpPr/>
          <p:nvPr/>
        </p:nvSpPr>
        <p:spPr>
          <a:xfrm rot="3963229">
            <a:off x="5292080" y="3582314"/>
            <a:ext cx="10374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Первомайская </a:t>
            </a:r>
            <a:r>
              <a:rPr lang="ru-RU" sz="9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endParaRPr lang="ru-RU" sz="900" dirty="0"/>
          </a:p>
        </p:txBody>
      </p:sp>
      <p:sp>
        <p:nvSpPr>
          <p:cNvPr id="11" name="Прямоугольник 10"/>
          <p:cNvSpPr/>
          <p:nvPr/>
        </p:nvSpPr>
        <p:spPr>
          <a:xfrm rot="19648220">
            <a:off x="4656590" y="3745468"/>
            <a:ext cx="10374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Первомайская </a:t>
            </a:r>
            <a:r>
              <a:rPr lang="ru-RU" sz="9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ru-RU" sz="900" dirty="0"/>
          </a:p>
        </p:txBody>
      </p:sp>
      <p:sp>
        <p:nvSpPr>
          <p:cNvPr id="12" name="Прямоугольник 11"/>
          <p:cNvSpPr/>
          <p:nvPr/>
        </p:nvSpPr>
        <p:spPr>
          <a:xfrm rot="3641721">
            <a:off x="3516173" y="3690929"/>
            <a:ext cx="9797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Первомайская 8</a:t>
            </a:r>
            <a:endParaRPr lang="ru-RU" sz="900" dirty="0"/>
          </a:p>
        </p:txBody>
      </p:sp>
      <p:sp>
        <p:nvSpPr>
          <p:cNvPr id="13" name="Прямоугольник 12"/>
          <p:cNvSpPr/>
          <p:nvPr/>
        </p:nvSpPr>
        <p:spPr>
          <a:xfrm rot="19701058">
            <a:off x="2766315" y="3748708"/>
            <a:ext cx="9797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Первомайская 6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xmlns="" val="26890253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Заключение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54305" y="3429000"/>
            <a:ext cx="8035393" cy="14871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800" dirty="0" smtClean="0"/>
              <a:t>Спасибо за внимание!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747890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75524" y="241199"/>
            <a:ext cx="6718998" cy="731396"/>
          </a:xfrm>
        </p:spPr>
        <p:txBody>
          <a:bodyPr/>
          <a:lstStyle/>
          <a:p>
            <a:r>
              <a:rPr lang="ru-RU" sz="3200" b="1" dirty="0" err="1"/>
              <a:t>ТПиР</a:t>
            </a:r>
            <a:r>
              <a:rPr lang="ru-RU" sz="3200" b="1" dirty="0"/>
              <a:t> тепловых пунктов (</a:t>
            </a:r>
            <a:r>
              <a:rPr lang="ru-RU" sz="3200" b="1" dirty="0" err="1"/>
              <a:t>ФИК</a:t>
            </a:r>
            <a:r>
              <a:rPr lang="ru-RU" sz="3200" b="1" dirty="0"/>
              <a:t>)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9143999" cy="573325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1994303"/>
              </p:ext>
            </p:extLst>
          </p:nvPr>
        </p:nvGraphicFramePr>
        <p:xfrm>
          <a:off x="0" y="1140379"/>
          <a:ext cx="9144000" cy="59916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43608">
                  <a:extLst>
                    <a:ext uri="{9D8B030D-6E8A-4147-A177-3AD203B41FA5}">
                      <a16:colId xmlns:a16="http://schemas.microsoft.com/office/drawing/2014/main" xmlns="" val="4266494161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xmlns="" val="2431303089"/>
                    </a:ext>
                  </a:extLst>
                </a:gridCol>
                <a:gridCol w="4716016">
                  <a:extLst>
                    <a:ext uri="{9D8B030D-6E8A-4147-A177-3AD203B41FA5}">
                      <a16:colId xmlns:a16="http://schemas.microsoft.com/office/drawing/2014/main" xmlns="" val="2580153420"/>
                    </a:ext>
                  </a:extLst>
                </a:gridCol>
              </a:tblGrid>
              <a:tr h="507860"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Район</a:t>
                      </a:r>
                      <a:endParaRPr lang="ru-RU" sz="1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  <a:endParaRPr lang="ru-RU" sz="1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Мероприятия по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ТПиР</a:t>
                      </a:r>
                      <a:endParaRPr lang="ru-RU" sz="1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8917036"/>
                  </a:ext>
                </a:extLst>
              </a:tr>
              <a:tr h="367825">
                <a:tc rowSpan="7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Первомайский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Реконструкция. Оборудование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ул.Удмуртская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145а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замена существующих насосов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ГВС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 установкой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ШУН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преобразователем частоты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1585876"/>
                  </a:ext>
                </a:extLst>
              </a:tr>
              <a:tr h="367825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Оборудование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здания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ул.Советская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замена существующих насосов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ГВС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с установкой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ШУН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и преобразователем частоты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7095656"/>
                  </a:ext>
                </a:extLst>
              </a:tr>
              <a:tr h="367825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Реконструкция. Оборудование 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ул.40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лет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Победы,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130а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замена существующих насосов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ГВС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 установкой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ШУН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преобразователем частоты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6843573"/>
                  </a:ext>
                </a:extLst>
              </a:tr>
              <a:tr h="367825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Реконструкция. Оборудование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ул.Ленина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158а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замена существующих насосов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ГВС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 установкой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ШУН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преобразователем частоты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4921958"/>
                  </a:ext>
                </a:extLst>
              </a:tr>
              <a:tr h="440520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Реконструкция. Оборудование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Гольянский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пос.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ул.Восточная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72а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замена существующих насосов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ГВС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 установкой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ШУН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преобразователем частоты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1721266"/>
                  </a:ext>
                </a:extLst>
              </a:tr>
              <a:tr h="367825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Реконструкция. Оборудование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здания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ул.Вадима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Сивкова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105а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замена существующих насосов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ГВС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 установкой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ШУН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преобразователем частоты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3009719"/>
                  </a:ext>
                </a:extLst>
              </a:tr>
              <a:tr h="547069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Реконструкция. Оборудование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нежилого помещения на 1 этаже  здания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ул.Воровского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129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замена существующих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ШУН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ГВС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преобразователей частоты.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3709571"/>
                  </a:ext>
                </a:extLst>
              </a:tr>
              <a:tr h="367825">
                <a:tc rowSpan="5"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Октябрь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ский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Реконструкция. Оборудование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№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4а ул.50 лет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ВЛКСМ,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17а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замена существующих насосов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ГВС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 установкой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ШУН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преобразователем частоты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7370179"/>
                  </a:ext>
                </a:extLst>
              </a:tr>
              <a:tr h="367825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Оборудование 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ул.Студенческая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замена существующих насосов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ГВС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 установкой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ШУН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преобразователем частоты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6083681"/>
                  </a:ext>
                </a:extLst>
              </a:tr>
              <a:tr h="367825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Реконструкция. Оборудование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здания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ул.Удмуртская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269а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замена существующих насосов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ГВС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 установкой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ШУН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преобразователем частоты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9920697"/>
                  </a:ext>
                </a:extLst>
              </a:tr>
              <a:tr h="367825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Реконструкция. Оборудование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ул.Родниковая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66а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замена существующих насосов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ГВС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 установкой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ШУН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преобразователем частоты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2720763"/>
                  </a:ext>
                </a:extLst>
              </a:tr>
              <a:tr h="448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Реконструкция. Оборудование  здания (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ул.Нижняя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установка регулирующего клапана, датчика давления (Т4), шкафа автоматики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ГВС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2148454"/>
                  </a:ext>
                </a:extLst>
              </a:tr>
              <a:tr h="5078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Устинов</a:t>
                      </a:r>
                      <a:endParaRPr lang="en-US" sz="14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4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ский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Реконструкция.Оборудование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ул.Автозаводская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38а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замена существующих насосов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ГВС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 установкой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ШУН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преобразователем частоты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65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570079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err="1"/>
              <a:t>ТПиР</a:t>
            </a:r>
            <a:r>
              <a:rPr lang="ru-RU" sz="3200" b="1" dirty="0"/>
              <a:t> тепловых </a:t>
            </a:r>
            <a:r>
              <a:rPr lang="ru-RU" sz="3200" b="1" dirty="0" smtClean="0"/>
              <a:t>пунктов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3594502"/>
              </p:ext>
            </p:extLst>
          </p:nvPr>
        </p:nvGraphicFramePr>
        <p:xfrm>
          <a:off x="0" y="1124744"/>
          <a:ext cx="9144000" cy="5733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712">
                  <a:extLst>
                    <a:ext uri="{9D8B030D-6E8A-4147-A177-3AD203B41FA5}">
                      <a16:colId xmlns:a16="http://schemas.microsoft.com/office/drawing/2014/main" xmlns="" val="3216445847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xmlns="" val="1943274797"/>
                    </a:ext>
                  </a:extLst>
                </a:gridCol>
                <a:gridCol w="4499992">
                  <a:extLst>
                    <a:ext uri="{9D8B030D-6E8A-4147-A177-3AD203B41FA5}">
                      <a16:colId xmlns:a16="http://schemas.microsoft.com/office/drawing/2014/main" xmlns="" val="2729552329"/>
                    </a:ext>
                  </a:extLst>
                </a:gridCol>
              </a:tblGrid>
              <a:tr h="1263206"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Район</a:t>
                      </a:r>
                      <a:endParaRPr lang="ru-RU" sz="1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  <a:endParaRPr lang="ru-RU" sz="1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Мероприятия по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ТПиР</a:t>
                      </a:r>
                      <a:endParaRPr lang="ru-RU" sz="1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3333103"/>
                  </a:ext>
                </a:extLst>
              </a:tr>
              <a:tr h="2235025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ru-RU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ru-RU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Октябрьский</a:t>
                      </a:r>
                    </a:p>
                    <a:p>
                      <a:pPr algn="ctr"/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  <a:p>
                      <a:pPr algn="ctr"/>
                      <a:endParaRPr lang="ru-RU" sz="1200" b="0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  <a:p>
                      <a:pPr algn="ctr"/>
                      <a:endParaRPr lang="ru-RU" sz="1200" b="0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  <a:p>
                      <a:pPr algn="ctr"/>
                      <a:endParaRPr lang="ru-RU" sz="1200" b="0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  <a:p>
                      <a:pPr algn="ctr"/>
                      <a:endParaRPr lang="ru-RU" sz="1200" b="0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  <a:p>
                      <a:pPr algn="ctr"/>
                      <a:r>
                        <a:rPr lang="ru-RU" sz="1200" b="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ЦТП</a:t>
                      </a:r>
                      <a:r>
                        <a:rPr lang="ru-RU" sz="1200" b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2 в 15 </a:t>
                      </a:r>
                      <a:r>
                        <a:rPr lang="ru-RU" sz="1200" b="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мкр</a:t>
                      </a:r>
                      <a:r>
                        <a:rPr lang="ru-RU" sz="1200" b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 «Север»</a:t>
                      </a:r>
                      <a:r>
                        <a:rPr lang="ru-RU" sz="1200" b="1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10 лет Октября, 21а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Замена </a:t>
                      </a:r>
                      <a:r>
                        <a:rPr lang="ru-RU" sz="1200" b="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200" b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200" b="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200" b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на пластинчатые, запорной арматуры, трубная обвязка; замена насосов </a:t>
                      </a:r>
                      <a:r>
                        <a:rPr lang="ru-RU" sz="1200" b="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200" b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с шкафом управления; установка регулятора температуры </a:t>
                      </a:r>
                      <a:r>
                        <a:rPr lang="ru-RU" sz="1200" b="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200" b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с шкафом управления. Замена </a:t>
                      </a:r>
                      <a:r>
                        <a:rPr lang="ru-RU" sz="1200" b="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200" b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отопления на пластинчатые, запорной арматуры, трубная обвязка; установка корректирующих и откачивающих насосов с шкафом управления; установка ВРУ.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7977823"/>
                  </a:ext>
                </a:extLst>
              </a:tr>
              <a:tr h="2235025"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ru-RU" b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ru-RU" b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Индустриальный</a:t>
                      </a:r>
                      <a:endParaRPr lang="ru-RU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  <a:p>
                      <a:pPr algn="ctr"/>
                      <a:r>
                        <a:rPr lang="ru-RU" sz="120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ЦТП</a:t>
                      </a:r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– 1 </a:t>
                      </a:r>
                      <a:r>
                        <a:rPr lang="ru-RU" sz="120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мкр</a:t>
                      </a:r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 2 блок «</a:t>
                      </a:r>
                      <a:r>
                        <a:rPr lang="ru-RU" sz="120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Буммаш</a:t>
                      </a:r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» - ул. Дзержинского, 55 </a:t>
                      </a:r>
                      <a:endParaRPr lang="ru-RU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Замена </a:t>
                      </a:r>
                      <a:r>
                        <a:rPr lang="ru-RU" sz="120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на пластинчатые, запорной арматуры, трубная обвязка; замена насосов </a:t>
                      </a:r>
                      <a:r>
                        <a:rPr lang="ru-RU" sz="120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с шкафом управления; замена насосов </a:t>
                      </a:r>
                      <a:r>
                        <a:rPr lang="ru-RU" sz="120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ХВС</a:t>
                      </a:r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с шкафом управления; установка регулятора температуры </a:t>
                      </a:r>
                      <a:r>
                        <a:rPr lang="ru-RU" sz="120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с шкафом управления. Замена </a:t>
                      </a:r>
                      <a:r>
                        <a:rPr lang="ru-RU" sz="120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отопления на пластинчатые, запорной арматуры, трубная обвязка; установка смесительного насоса с шкафом управления; установка ВРУ.</a:t>
                      </a:r>
                      <a:endParaRPr lang="ru-RU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7381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255698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err="1" smtClean="0"/>
              <a:t>ТПиР</a:t>
            </a:r>
            <a:r>
              <a:rPr lang="ru-RU" sz="3200" b="1" dirty="0" smtClean="0"/>
              <a:t> котельных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 smtClean="0"/>
          </a:p>
        </p:txBody>
      </p:sp>
      <p:sp>
        <p:nvSpPr>
          <p:cNvPr id="16" name="Текст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9500081"/>
              </p:ext>
            </p:extLst>
          </p:nvPr>
        </p:nvGraphicFramePr>
        <p:xfrm>
          <a:off x="0" y="1124744"/>
          <a:ext cx="9144000" cy="57332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91680">
                  <a:extLst>
                    <a:ext uri="{9D8B030D-6E8A-4147-A177-3AD203B41FA5}">
                      <a16:colId xmlns:a16="http://schemas.microsoft.com/office/drawing/2014/main" xmlns="" val="3217545775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67744">
                  <a:extLst>
                    <a:ext uri="{9D8B030D-6E8A-4147-A177-3AD203B41FA5}">
                      <a16:colId xmlns:a16="http://schemas.microsoft.com/office/drawing/2014/main" xmlns="" val="1359229537"/>
                    </a:ext>
                  </a:extLst>
                </a:gridCol>
              </a:tblGrid>
              <a:tr h="985263"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Котельная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Адрес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Мероприятия по ТПиР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82664">
                <a:tc>
                  <a:txBody>
                    <a:bodyPr/>
                    <a:lstStyle/>
                    <a:p>
                      <a:pPr marL="0" marR="0" lvl="0" indent="0" algn="ctr" defTabSz="410709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Завьяловский</a:t>
                      </a: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Котельная «пос. Октябрьский, 2»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Завьяловский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район, </a:t>
                      </a:r>
                      <a:r>
                        <a:rPr lang="ru-RU" sz="12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с.Октябрьский</a:t>
                      </a: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Реконструкция</a:t>
                      </a:r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угольной  котельной с переводом на природный газ и автоматизация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00325669"/>
                  </a:ext>
                </a:extLst>
              </a:tr>
              <a:tr h="1582664"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Первомайский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Котельная «Санаторий Медведево»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по ул. 7-й км Сарапульского тракта, д.13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Реконструкция угольной котельной с переводом на природный газ и автоматизация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64687386"/>
                  </a:ext>
                </a:extLst>
              </a:tr>
              <a:tr h="1582664">
                <a:tc>
                  <a:txBody>
                    <a:bodyPr/>
                    <a:lstStyle/>
                    <a:p>
                      <a:pPr marL="0" marR="0" lvl="0" indent="0" algn="ctr" defTabSz="410709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Ленинский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Котельная ул.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Дружбы, 2в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Дружбы, 2в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Реконструкция  котельной с автоматизацией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0211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194822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2" y="1"/>
            <a:ext cx="7164288" cy="1124743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Октябрьский район (КВС)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16797122"/>
              </p:ext>
            </p:extLst>
          </p:nvPr>
        </p:nvGraphicFramePr>
        <p:xfrm>
          <a:off x="-1" y="1124744"/>
          <a:ext cx="9144002" cy="573325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405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3267">
                  <a:extLst>
                    <a:ext uri="{9D8B030D-6E8A-4147-A177-3AD203B41FA5}">
                      <a16:colId xmlns:a16="http://schemas.microsoft.com/office/drawing/2014/main" xmlns="" val="1270034539"/>
                    </a:ext>
                  </a:extLst>
                </a:gridCol>
                <a:gridCol w="19032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84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84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60828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ФИК</a:t>
                      </a:r>
                      <a:endParaRPr lang="ru-RU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Объект соглашения</a:t>
                      </a:r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2414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сетей , км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0,148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3,948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1,856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5,952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24143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2,406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0,928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3,334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4143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0,148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1,542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0,928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2,618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20576" y="209325"/>
            <a:ext cx="7047487" cy="731396"/>
          </a:xfrm>
        </p:spPr>
        <p:txBody>
          <a:bodyPr/>
          <a:lstStyle/>
          <a:p>
            <a:r>
              <a:rPr lang="ru-RU" sz="2400" dirty="0" smtClean="0"/>
              <a:t>Сети теплоснабжения от </a:t>
            </a:r>
            <a:r>
              <a:rPr lang="ru-RU" sz="2400" dirty="0" err="1" smtClean="0"/>
              <a:t>ЦТП</a:t>
            </a:r>
            <a:r>
              <a:rPr lang="ru-RU" sz="2400" dirty="0" smtClean="0"/>
              <a:t> </a:t>
            </a:r>
            <a:r>
              <a:rPr lang="en-US" sz="2400" dirty="0" smtClean="0"/>
              <a:t>46 </a:t>
            </a:r>
            <a:r>
              <a:rPr lang="ru-RU" sz="2400" dirty="0" smtClean="0"/>
              <a:t>пер. Северный, 47т (концессия, тариф)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31740"/>
            <a:ext cx="9144000" cy="5733256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30257"/>
              </p:ext>
            </p:extLst>
          </p:nvPr>
        </p:nvGraphicFramePr>
        <p:xfrm>
          <a:off x="6868782" y="5228572"/>
          <a:ext cx="2107076" cy="1442386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336473">
                  <a:extLst>
                    <a:ext uri="{9D8B030D-6E8A-4147-A177-3AD203B41FA5}">
                      <a16:colId xmlns:a16="http://schemas.microsoft.com/office/drawing/2014/main" xmlns="" val="2108202890"/>
                    </a:ext>
                  </a:extLst>
                </a:gridCol>
                <a:gridCol w="770603">
                  <a:extLst>
                    <a:ext uri="{9D8B030D-6E8A-4147-A177-3AD203B41FA5}">
                      <a16:colId xmlns:a16="http://schemas.microsoft.com/office/drawing/2014/main" xmlns="" val="3178950853"/>
                    </a:ext>
                  </a:extLst>
                </a:gridCol>
              </a:tblGrid>
              <a:tr h="556520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сетей, км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3,104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253003508"/>
                  </a:ext>
                </a:extLst>
              </a:tr>
              <a:tr h="442933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1,576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22070171"/>
                  </a:ext>
                </a:extLst>
              </a:tr>
              <a:tr h="442933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1,528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2304938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788024" y="3889877"/>
            <a:ext cx="873957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Северный 51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52320" y="2954518"/>
            <a:ext cx="873957" cy="483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Северный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 smtClean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Шк.№22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1888915"/>
            <a:ext cx="864096" cy="478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Майская 10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д/с №241</a:t>
            </a:r>
            <a:endParaRPr lang="ru-RU" sz="9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943837" y="2001798"/>
            <a:ext cx="731290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Майская 8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49773" y="1664879"/>
            <a:ext cx="731290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Майская 6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19672" y="5301208"/>
            <a:ext cx="873957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Северный 45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1180" y="4981663"/>
            <a:ext cx="1056700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Пушкинская 280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72504" y="5159218"/>
            <a:ext cx="873957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Северный 49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15816" y="2636912"/>
            <a:ext cx="873957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Северный 47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58412" y="4786960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ТК-2</a:t>
            </a:r>
            <a:endParaRPr lang="ru-RU" sz="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056650" y="4549014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</a:rPr>
              <a:t>ТК-1</a:t>
            </a:r>
            <a:endParaRPr lang="ru-RU" sz="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943248" y="3947081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ТК-4</a:t>
            </a:r>
            <a:endParaRPr lang="ru-RU" sz="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580356" y="2904584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ТК-5</a:t>
            </a:r>
            <a:endParaRPr lang="ru-RU" sz="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910014" y="3330133"/>
            <a:ext cx="399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ТК-6</a:t>
            </a:r>
            <a:endParaRPr lang="ru-RU" sz="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96136" y="3222411"/>
            <a:ext cx="4555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</a:rPr>
              <a:t>ТК-29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xmlns="" val="8849010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209325"/>
            <a:ext cx="7164288" cy="731396"/>
          </a:xfrm>
        </p:spPr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err="1"/>
              <a:t>ЦТП</a:t>
            </a:r>
            <a:r>
              <a:rPr lang="ru-RU" sz="2400" dirty="0"/>
              <a:t> Пушкинская 245б </a:t>
            </a:r>
            <a:r>
              <a:rPr lang="ru-RU" sz="2400" dirty="0" smtClean="0"/>
              <a:t>(тариф)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56224955"/>
              </p:ext>
            </p:extLst>
          </p:nvPr>
        </p:nvGraphicFramePr>
        <p:xfrm>
          <a:off x="6839743" y="5333345"/>
          <a:ext cx="2304257" cy="1337613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382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17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1,772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0,886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0,886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4745"/>
            <a:ext cx="5494579" cy="57332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07769" y="1357302"/>
            <a:ext cx="1056700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Пушкинская 261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2919" y="2664696"/>
            <a:ext cx="1117614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Пушкинская 261а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5905742"/>
            <a:ext cx="696024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err="1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ЦТП</a:t>
            </a: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-Весна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7036" y="2023821"/>
            <a:ext cx="792205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Кирова 111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7978" y="2701866"/>
            <a:ext cx="856325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Кирова </a:t>
            </a:r>
            <a:r>
              <a:rPr lang="ru-RU" sz="9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111б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67581" y="6456881"/>
            <a:ext cx="1149674" cy="232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Карла Маркса 274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23451" y="2023821"/>
            <a:ext cx="39946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ТК-7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84099" y="4310208"/>
            <a:ext cx="39946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ТК-3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22919" y="5729362"/>
            <a:ext cx="39946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ТК-2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87824" y="1804815"/>
            <a:ext cx="39946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ТК-8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68083" y="5778115"/>
            <a:ext cx="399468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ТК-1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18833" y="3812391"/>
            <a:ext cx="1438214" cy="224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Административное здание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22604" y="3676572"/>
            <a:ext cx="1257075" cy="248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Карла Маркса 278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76641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7839&quot;&gt;&lt;version val=&quot;21124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0&quot;/&gt;&lt;/m_mruColor&gt;&lt;m_mapectfillschemeMRU&gt;&lt;key val=&quot;4&quot;/&gt;&lt;elem&gt;&lt;m_nPartnerID val=&quot;530&quot;/&gt;&lt;m_nIndex val=&quot;2&quot;/&gt;&lt;/elem&gt;&lt;/m_mapectfillschemeMRU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 &lt;/m_chGroupingSymbol&gt;&lt;m_chDecimalSymbol17909&gt;,&lt;/m_chDecimalSymbol17909&gt;&lt;m_nGroupingDigits17909 val=&quot;3&quot;/&gt;&lt;m_chGroupingSymbol17909&gt; &lt;/m_chGroupingSymbol17909&gt;&lt;/m_precDefault&gt;&lt;/CDefaultPrec&gt;&lt;/root&gt;"/>
  <p:tag name="THINKCELLUNDODONOTDELETE" val="49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96034</TotalTime>
  <Words>2015</Words>
  <Application>Microsoft Office PowerPoint</Application>
  <PresentationFormat>Экран (4:3)</PresentationFormat>
  <Paragraphs>787</Paragraphs>
  <Slides>39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3_White</vt:lpstr>
      <vt:lpstr>Acrobat Document</vt:lpstr>
      <vt:lpstr>Слайд 1</vt:lpstr>
      <vt:lpstr>Содержание</vt:lpstr>
      <vt:lpstr>Общий свод</vt:lpstr>
      <vt:lpstr>ТПиР тепловых пунктов (ФИК)</vt:lpstr>
      <vt:lpstr>ТПиР тепловых пунктов</vt:lpstr>
      <vt:lpstr>ТПиР котельных </vt:lpstr>
      <vt:lpstr>Слайд 7</vt:lpstr>
      <vt:lpstr>Сети теплоснабжения от ЦТП 46 пер. Северный, 47т (концессия, тариф)</vt:lpstr>
      <vt:lpstr>Сети теплоснабжения от ЦТП Пушкинская 245б (тариф)</vt:lpstr>
      <vt:lpstr>Сети теплоснабжения от ТК-1212  (концессия)</vt:lpstr>
      <vt:lpstr>Сети теплоснабжения от ТК-1304/1 (концессия) </vt:lpstr>
      <vt:lpstr>Сети теплоснабжения от ЦТП ул. Нижняя, 18 (ФИК)</vt:lpstr>
      <vt:lpstr>Слайд 13</vt:lpstr>
      <vt:lpstr>Сети теплоснабжения  от ТК-2126 (концессия, тариф)</vt:lpstr>
      <vt:lpstr>Сети теплоснабжения от ЦТП пер. Северный 71 (концессия)</vt:lpstr>
      <vt:lpstr>Сети теплоснабжения от ЦТП ул. Дзержинского, 39а  (концессия)</vt:lpstr>
      <vt:lpstr>Сети теплоснабжения от ЦТП Воткинское шоссе, 132б (концессия)</vt:lpstr>
      <vt:lpstr>Слайд 18</vt:lpstr>
      <vt:lpstr>Сети теплоснабжения  от ЦТП ул. Ворошилова, 85а (тариф)</vt:lpstr>
      <vt:lpstr>Сети теплоснабжения от ЦТП ул. Автозаводская, 11а (концессия, тариф)</vt:lpstr>
      <vt:lpstr>Сети теплоснабжения от ЦТП ул. Ворошилова, 36а (концессия, тариф)</vt:lpstr>
      <vt:lpstr>Сети теплоснабжения от  ЦТП ул. Союзная,5б (концессия, тариф)</vt:lpstr>
      <vt:lpstr>Слайд 23</vt:lpstr>
      <vt:lpstr> Сети теплоснабжения  от ЦТП ул. Промышленная, 52а (тариф, концессия)</vt:lpstr>
      <vt:lpstr> Сети теплоснабжения от  ТК-1106 и от ЦТП ул. Красноармейская, 159 (тариф, концессия)</vt:lpstr>
      <vt:lpstr> Сети теплоснабжения  от ЦТП ул. 40 лет Победы, 118а (тариф, концессия)</vt:lpstr>
      <vt:lpstr>Сети теплоснабжения от  ТК-1109/1 (концессия)</vt:lpstr>
      <vt:lpstr>Сети теплоснабжения ТК-1103б</vt:lpstr>
      <vt:lpstr>Слайд 29</vt:lpstr>
      <vt:lpstr> Сети теплоснабжения от ЦТП гор.Машиностроителей,98ц (тариф)</vt:lpstr>
      <vt:lpstr>ТПиР магистральных сетей</vt:lpstr>
      <vt:lpstr>Реконструкция  участка магистральной тепловой сети от ТК 1.421- ТК-1422</vt:lpstr>
      <vt:lpstr>Реконструкция  участка магистральной тепловой сети по ул. Коммунаров ТК-1118/1 – ТК-1118/3 в г. Ижевске (1 этап ТК1118/2- ТК1118/3)</vt:lpstr>
      <vt:lpstr>Реконструкция  участка магистральной тепловой сети от ТК-1.423- ТК-1424</vt:lpstr>
      <vt:lpstr>Фонд ЖКХ Реконструкция магистральной тепловой сети 2Ду700 по ул.10 лет Октября от ТК-411 до ТК-412</vt:lpstr>
      <vt:lpstr>Фонд ЖКХ  Реконструкция магистральной тепловой сети 2Ду500 по ул.Майской и пер.Северному между ТК-2.505 и ТК-2.510 </vt:lpstr>
      <vt:lpstr>Фонд ЖКХ Реконструкция магистральной тепловой сети 2Ду500 по пер.Северный между ТК-2.510 и ТК-2.511а</vt:lpstr>
      <vt:lpstr>Фонд ЖКХ Реконструкция магистральной тепловой сети 2Ду700 по ул.Ленина между ТК-2.902 и ТК-2.904</vt:lpstr>
      <vt:lpstr>Заключение</vt:lpstr>
    </vt:vector>
  </TitlesOfParts>
  <Company>IES-HOLDING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полезного отпуска тепловой энергии филиалов КЭС-Холдинга в 2012 году</dc:title>
  <dc:creator>User</dc:creator>
  <cp:lastModifiedBy>Роман</cp:lastModifiedBy>
  <cp:revision>3179</cp:revision>
  <cp:lastPrinted>2020-12-24T08:52:37Z</cp:lastPrinted>
  <dcterms:created xsi:type="dcterms:W3CDTF">2013-02-05T06:24:04Z</dcterms:created>
  <dcterms:modified xsi:type="dcterms:W3CDTF">2023-05-17T05:13:54Z</dcterms:modified>
</cp:coreProperties>
</file>